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5"/>
  </p:notesMasterIdLst>
  <p:sldIdLst>
    <p:sldId id="256" r:id="rId2"/>
    <p:sldId id="339" r:id="rId3"/>
    <p:sldId id="341" r:id="rId4"/>
    <p:sldId id="342" r:id="rId5"/>
    <p:sldId id="343" r:id="rId6"/>
    <p:sldId id="344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8" r:id="rId19"/>
    <p:sldId id="357" r:id="rId20"/>
    <p:sldId id="362" r:id="rId21"/>
    <p:sldId id="363" r:id="rId22"/>
    <p:sldId id="360" r:id="rId23"/>
    <p:sldId id="361" r:id="rId2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EBACEC"/>
    <a:srgbClr val="000000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1" autoAdjust="0"/>
    <p:restoredTop sz="88991" autoAdjust="0"/>
  </p:normalViewPr>
  <p:slideViewPr>
    <p:cSldViewPr>
      <p:cViewPr varScale="1">
        <p:scale>
          <a:sx n="69" d="100"/>
          <a:sy n="69" d="100"/>
        </p:scale>
        <p:origin x="135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2020/1/1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 smtClean="0">
                <a:solidFill>
                  <a:srgbClr val="011893"/>
                </a:solidFill>
              </a:rPr>
              <a:t>数値</a:t>
            </a:r>
            <a:r>
              <a:rPr lang="ja-JP" altLang="en-US" sz="3200" dirty="0">
                <a:solidFill>
                  <a:srgbClr val="011893"/>
                </a:solidFill>
              </a:rPr>
              <a:t>シミュレーション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012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2019/1/7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8347CB-2AE4-904E-A897-ACA1EAA34992}"/>
              </a:ext>
            </a:extLst>
          </p:cNvPr>
          <p:cNvSpPr txBox="1"/>
          <p:nvPr/>
        </p:nvSpPr>
        <p:spPr>
          <a:xfrm>
            <a:off x="1483360" y="3200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まわりを見て</a:t>
            </a:r>
            <a:endParaRPr kumimoji="1" lang="en-US" altLang="ja-JP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908CB7-D56B-5443-8932-7AD6985251BC}"/>
              </a:ext>
            </a:extLst>
          </p:cNvPr>
          <p:cNvSpPr/>
          <p:nvPr/>
        </p:nvSpPr>
        <p:spPr>
          <a:xfrm>
            <a:off x="3100367" y="304113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平均以下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増えよう</a:t>
            </a:r>
            <a:r>
              <a:rPr lang="ja-JP" altLang="en-US"/>
              <a:t>とする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E7A458D-709D-7149-8B70-76E74B44B9A7}"/>
              </a:ext>
            </a:extLst>
          </p:cNvPr>
          <p:cNvSpPr/>
          <p:nvPr/>
        </p:nvSpPr>
        <p:spPr>
          <a:xfrm>
            <a:off x="3090207" y="338657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自分が</a:t>
            </a:r>
            <a:r>
              <a:rPr lang="ja-JP" altLang="en-US">
                <a:solidFill>
                  <a:srgbClr val="011893"/>
                </a:solidFill>
              </a:rPr>
              <a:t>平均以上</a:t>
            </a:r>
            <a:r>
              <a:rPr lang="ja-JP" altLang="en-US"/>
              <a:t>なら</a:t>
            </a:r>
            <a:r>
              <a:rPr lang="ja-JP" altLang="en-US">
                <a:solidFill>
                  <a:srgbClr val="FF0000"/>
                </a:solidFill>
              </a:rPr>
              <a:t>減ろう</a:t>
            </a:r>
            <a:r>
              <a:rPr lang="ja-JP" altLang="en-US"/>
              <a:t>とする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7E2E296-B0D3-DA4F-871D-69767A0F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704" y="4450080"/>
            <a:ext cx="1183680" cy="161798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E7686CA-1A70-B34C-80D3-DF61BB4D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614" y="4023226"/>
            <a:ext cx="1485312" cy="203467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A9595508-94C5-C947-854D-CDD16B47B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74" y="4629150"/>
            <a:ext cx="1133687" cy="143891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69F12C5-FB7B-884D-BCDB-96CEF3C57952}"/>
              </a:ext>
            </a:extLst>
          </p:cNvPr>
          <p:cNvSpPr txBox="1"/>
          <p:nvPr/>
        </p:nvSpPr>
        <p:spPr>
          <a:xfrm>
            <a:off x="6254154" y="61772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76000C-F92D-7E4B-B71A-1E85414B43A8}"/>
              </a:ext>
            </a:extLst>
          </p:cNvPr>
          <p:cNvSpPr/>
          <p:nvPr/>
        </p:nvSpPr>
        <p:spPr>
          <a:xfrm>
            <a:off x="6396394" y="4511040"/>
            <a:ext cx="751840" cy="15748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5A4024AE-AB61-5143-A6AB-2C6938D0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214" y="4308329"/>
            <a:ext cx="1242060" cy="1769891"/>
          </a:xfrm>
          <a:prstGeom prst="rect">
            <a:avLst/>
          </a:prstGeom>
        </p:spPr>
      </p:pic>
      <p:sp>
        <p:nvSpPr>
          <p:cNvPr id="32" name="右矢印 31">
            <a:extLst>
              <a:ext uri="{FF2B5EF4-FFF2-40B4-BE49-F238E27FC236}">
                <a16:creationId xmlns:a16="http://schemas.microsoft.com/office/drawing/2014/main" id="{2D6F8CA1-DBB4-7043-852B-96BE67636B3B}"/>
              </a:ext>
            </a:extLst>
          </p:cNvPr>
          <p:cNvSpPr/>
          <p:nvPr/>
        </p:nvSpPr>
        <p:spPr>
          <a:xfrm>
            <a:off x="4285115" y="492909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B8E256E-5A54-6A47-AAC9-E1E03556D53D}"/>
              </a:ext>
            </a:extLst>
          </p:cNvPr>
          <p:cNvCxnSpPr>
            <a:cxnSpLocks/>
          </p:cNvCxnSpPr>
          <p:nvPr/>
        </p:nvCxnSpPr>
        <p:spPr>
          <a:xfrm flipV="1">
            <a:off x="6853594" y="4389120"/>
            <a:ext cx="0" cy="294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85E6427A-92DD-054E-B105-1C10AEC7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5BA63F5A-BA0A-AE43-98A9-8CB2B05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9574D9FC-1304-314E-ABFD-5A573BC6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F836DB7-63D3-C648-A6B8-8EA400D2A592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82EE0714-32BB-174B-85D9-283B77E9BED0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FD5D052-052D-2B4B-9DB2-CE4407D40897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B3DDAAA-0F5E-4D4A-9C74-8CCF1E06B6A8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982A328-88CD-E345-B63E-205E57F7E06A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E1B2B3E-5F0F-F145-8CD3-1FA9FB981FFA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8CFB607-6CD0-0F41-865B-16249BED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600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CF49549-311B-6949-8B49-A19B5319E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様々な支配方程式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E45F6B-B5D6-7942-B9B2-587F574B5BD3}"/>
              </a:ext>
            </a:extLst>
          </p:cNvPr>
          <p:cNvSpPr txBox="1"/>
          <p:nvPr/>
        </p:nvSpPr>
        <p:spPr>
          <a:xfrm>
            <a:off x="4901996" y="149967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古典的な物体の運動を記述する</a:t>
            </a:r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/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DA6591-A485-CC46-BF08-45C5EAF2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006" y="1732282"/>
                <a:ext cx="1806264" cy="935000"/>
              </a:xfrm>
              <a:prstGeom prst="rect">
                <a:avLst/>
              </a:prstGeom>
              <a:blipFill>
                <a:blip r:embed="rId2"/>
                <a:stretch>
                  <a:fillRect l="-1399" r="-2797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/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ja-JP" sz="2400" b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ja-JP" sz="240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ja-JP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40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7D3F0C6-6AF9-C04A-A3BD-447A13FC5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46" y="5396029"/>
                <a:ext cx="3604385" cy="912366"/>
              </a:xfrm>
              <a:prstGeom prst="rect">
                <a:avLst/>
              </a:prstGeom>
              <a:blipFill>
                <a:blip r:embed="rId3"/>
                <a:stretch>
                  <a:fillRect l="-2817" r="-2465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C25AABD-4F40-794A-80E8-D6AB23718E3A}"/>
              </a:ext>
            </a:extLst>
          </p:cNvPr>
          <p:cNvSpPr/>
          <p:nvPr/>
        </p:nvSpPr>
        <p:spPr>
          <a:xfrm>
            <a:off x="690944" y="120431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ニュートンの運動方程式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/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𝐷𝑢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B5B5C06-8FED-A341-9FA6-B0A645F15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933" y="3542631"/>
                <a:ext cx="2442411" cy="882357"/>
              </a:xfrm>
              <a:prstGeom prst="rect">
                <a:avLst/>
              </a:prstGeom>
              <a:blipFill>
                <a:blip r:embed="rId4"/>
                <a:stretch>
                  <a:fillRect l="-518" t="-1429" r="-518" b="-1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7037393-9EB6-5747-A68F-E0D5C386FD80}"/>
              </a:ext>
            </a:extLst>
          </p:cNvPr>
          <p:cNvSpPr txBox="1"/>
          <p:nvPr/>
        </p:nvSpPr>
        <p:spPr>
          <a:xfrm>
            <a:off x="4901996" y="32362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流体の</a:t>
            </a:r>
            <a:r>
              <a:rPr kumimoji="1" lang="ja-JP" altLang="en-US"/>
              <a:t>流れを記述する</a:t>
            </a:r>
            <a:endParaRPr kumimoji="1" lang="en-US" altLang="ja-JP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7F00520-948C-DB40-B038-A4763B00BD81}"/>
              </a:ext>
            </a:extLst>
          </p:cNvPr>
          <p:cNvSpPr/>
          <p:nvPr/>
        </p:nvSpPr>
        <p:spPr>
          <a:xfrm>
            <a:off x="690944" y="312134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ナビエ・ストークス方程式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C8F0E8-D9B0-5F4F-BE35-69A84C3223C1}"/>
              </a:ext>
            </a:extLst>
          </p:cNvPr>
          <p:cNvSpPr txBox="1"/>
          <p:nvPr/>
        </p:nvSpPr>
        <p:spPr>
          <a:xfrm>
            <a:off x="4926060" y="510112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電場や磁場の振る舞いを記述する</a:t>
            </a:r>
            <a:endParaRPr lang="en-US" altLang="ja-JP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88018F-FBAB-404D-BE04-8E2689BAC573}"/>
              </a:ext>
            </a:extLst>
          </p:cNvPr>
          <p:cNvSpPr/>
          <p:nvPr/>
        </p:nvSpPr>
        <p:spPr>
          <a:xfrm>
            <a:off x="690944" y="492608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マクスウェル方程式</a:t>
            </a:r>
            <a:endParaRPr lang="en-US" altLang="ja-JP" sz="2400">
              <a:solidFill>
                <a:srgbClr val="011893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9548A99-9F4E-F34A-AC3B-348E17436D15}"/>
              </a:ext>
            </a:extLst>
          </p:cNvPr>
          <p:cNvSpPr/>
          <p:nvPr/>
        </p:nvSpPr>
        <p:spPr>
          <a:xfrm>
            <a:off x="5119453" y="195027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例：天体の運動、弾道計算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6A0647B-94C2-804D-83C4-F446261EF2BB}"/>
              </a:ext>
            </a:extLst>
          </p:cNvPr>
          <p:cNvSpPr/>
          <p:nvPr/>
        </p:nvSpPr>
        <p:spPr>
          <a:xfrm>
            <a:off x="5119453" y="3670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例：天気予報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55DFB0B-8AC9-6D44-92A7-45C30142DA79}"/>
              </a:ext>
            </a:extLst>
          </p:cNvPr>
          <p:cNvSpPr/>
          <p:nvPr/>
        </p:nvSpPr>
        <p:spPr>
          <a:xfrm>
            <a:off x="5119453" y="551161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例：スマートフォンの開発等</a:t>
            </a:r>
          </a:p>
        </p:txBody>
      </p:sp>
    </p:spTree>
    <p:extLst>
      <p:ext uri="{BB962C8B-B14F-4D97-AF65-F5344CB8AC3E}">
        <p14:creationId xmlns:p14="http://schemas.microsoft.com/office/powerpoint/2010/main" val="3403033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F1BF081-3CA0-C74F-A296-FBA1439F6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lang="ja-JP" altLang="en-US"/>
              <a:t>コンピュータシミュレーション</a:t>
            </a:r>
          </a:p>
          <a:p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A4898A-E2F0-6544-8C49-4C8FEC640C5F}"/>
              </a:ext>
            </a:extLst>
          </p:cNvPr>
          <p:cNvSpPr/>
          <p:nvPr/>
        </p:nvSpPr>
        <p:spPr>
          <a:xfrm>
            <a:off x="559501" y="1211001"/>
            <a:ext cx="7125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支配方程式</a:t>
            </a:r>
            <a:r>
              <a:rPr lang="en-US" altLang="ja-JP" sz="2400"/>
              <a:t> </a:t>
            </a:r>
            <a:r>
              <a:rPr lang="ja-JP" altLang="en-US" sz="2400"/>
              <a:t>＝</a:t>
            </a:r>
            <a:r>
              <a:rPr lang="en-US" altLang="ja-JP" sz="2400"/>
              <a:t> </a:t>
            </a:r>
            <a:r>
              <a:rPr lang="ja-JP" altLang="en-US" sz="2400"/>
              <a:t>知りたい現象を記述する微分方程式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C5B2FCA-9D6B-3F40-BD69-B27EC8556620}"/>
              </a:ext>
            </a:extLst>
          </p:cNvPr>
          <p:cNvSpPr/>
          <p:nvPr/>
        </p:nvSpPr>
        <p:spPr>
          <a:xfrm>
            <a:off x="2525711" y="170817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これを解けば未来がわかる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C90E8A8-8B9F-8144-A5A3-39711738541A}"/>
              </a:ext>
            </a:extLst>
          </p:cNvPr>
          <p:cNvSpPr/>
          <p:nvPr/>
        </p:nvSpPr>
        <p:spPr>
          <a:xfrm>
            <a:off x="557004" y="2812451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ほとんどの微分方程式は厳密に解くことができない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A7AD442-4130-3343-A2A5-D86C2CDE631F}"/>
              </a:ext>
            </a:extLst>
          </p:cNvPr>
          <p:cNvSpPr/>
          <p:nvPr/>
        </p:nvSpPr>
        <p:spPr>
          <a:xfrm>
            <a:off x="2403663" y="398418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数値的</a:t>
            </a:r>
            <a:r>
              <a:rPr lang="ja-JP" altLang="en-US" sz="2400"/>
              <a:t>に</a:t>
            </a:r>
            <a:r>
              <a:rPr lang="ja-JP" altLang="en-US" sz="2400">
                <a:solidFill>
                  <a:srgbClr val="011893"/>
                </a:solidFill>
              </a:rPr>
              <a:t>近似解</a:t>
            </a:r>
            <a:r>
              <a:rPr lang="ja-JP" altLang="en-US" sz="2400"/>
              <a:t>を求める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2DFD4C5-2A6A-7C4A-9770-770294D788C5}"/>
              </a:ext>
            </a:extLst>
          </p:cNvPr>
          <p:cNvSpPr/>
          <p:nvPr/>
        </p:nvSpPr>
        <p:spPr>
          <a:xfrm>
            <a:off x="1237463" y="5168404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コンピュータシミュレーション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41C3FC92-ADA4-704A-A5BF-B409B272F036}"/>
              </a:ext>
            </a:extLst>
          </p:cNvPr>
          <p:cNvSpPr/>
          <p:nvPr/>
        </p:nvSpPr>
        <p:spPr>
          <a:xfrm rot="5400000">
            <a:off x="3995769" y="2263514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0A1ED9DB-E381-FE44-B738-604C3AADD902}"/>
              </a:ext>
            </a:extLst>
          </p:cNvPr>
          <p:cNvSpPr/>
          <p:nvPr/>
        </p:nvSpPr>
        <p:spPr>
          <a:xfrm rot="5400000">
            <a:off x="3995769" y="3510196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AF99252A-8515-4049-8603-2ED59D78E951}"/>
              </a:ext>
            </a:extLst>
          </p:cNvPr>
          <p:cNvSpPr/>
          <p:nvPr/>
        </p:nvSpPr>
        <p:spPr>
          <a:xfrm rot="5400000">
            <a:off x="3995769" y="4634458"/>
            <a:ext cx="385997" cy="35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250EDE8-FCF1-324C-902D-0DE88F25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657" y="5715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6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A22D63-3F66-2C49-9880-113A1AC2F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D16701-CC78-0B4D-93E2-2690BBE857B6}"/>
              </a:ext>
            </a:extLst>
          </p:cNvPr>
          <p:cNvSpPr txBox="1"/>
          <p:nvPr/>
        </p:nvSpPr>
        <p:spPr>
          <a:xfrm>
            <a:off x="4644008" y="1484784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コンピュータは</a:t>
            </a:r>
            <a:endParaRPr kumimoji="1" lang="en-US" altLang="ja-JP" sz="3200"/>
          </a:p>
          <a:p>
            <a:r>
              <a:rPr lang="ja-JP" altLang="en-US" sz="3200">
                <a:solidFill>
                  <a:srgbClr val="011893"/>
                </a:solidFill>
              </a:rPr>
              <a:t>離散的値</a:t>
            </a:r>
            <a:r>
              <a:rPr kumimoji="1" lang="ja-JP" altLang="en-US" sz="3200"/>
              <a:t>しか扱えない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3AB524-47BD-C846-94FA-D8BBEA63BF4B}"/>
              </a:ext>
            </a:extLst>
          </p:cNvPr>
          <p:cNvSpPr txBox="1"/>
          <p:nvPr/>
        </p:nvSpPr>
        <p:spPr>
          <a:xfrm>
            <a:off x="395536" y="177281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この世界は</a:t>
            </a:r>
            <a:r>
              <a:rPr kumimoji="1" lang="ja-JP" altLang="en-US" sz="3200">
                <a:solidFill>
                  <a:srgbClr val="011893"/>
                </a:solidFill>
              </a:rPr>
              <a:t>連続的</a:t>
            </a:r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70BD346B-1512-C743-A079-22AC0AA9951C}"/>
              </a:ext>
            </a:extLst>
          </p:cNvPr>
          <p:cNvSpPr/>
          <p:nvPr/>
        </p:nvSpPr>
        <p:spPr>
          <a:xfrm>
            <a:off x="683568" y="3212976"/>
            <a:ext cx="3010400" cy="733007"/>
          </a:xfrm>
          <a:custGeom>
            <a:avLst/>
            <a:gdLst>
              <a:gd name="connsiteX0" fmla="*/ 0 w 4894289"/>
              <a:gd name="connsiteY0" fmla="*/ 1191718 h 1191718"/>
              <a:gd name="connsiteX1" fmla="*/ 1648919 w 4894289"/>
              <a:gd name="connsiteY1" fmla="*/ 7495 h 1191718"/>
              <a:gd name="connsiteX2" fmla="*/ 3140440 w 4894289"/>
              <a:gd name="connsiteY2" fmla="*/ 1056807 h 1191718"/>
              <a:gd name="connsiteX3" fmla="*/ 4894289 w 4894289"/>
              <a:gd name="connsiteY3" fmla="*/ 0 h 119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4289" h="1191718">
                <a:moveTo>
                  <a:pt x="0" y="1191718"/>
                </a:moveTo>
                <a:cubicBezTo>
                  <a:pt x="562756" y="610849"/>
                  <a:pt x="1125512" y="29980"/>
                  <a:pt x="1648919" y="7495"/>
                </a:cubicBezTo>
                <a:cubicBezTo>
                  <a:pt x="2172326" y="-14990"/>
                  <a:pt x="2599545" y="1058056"/>
                  <a:pt x="3140440" y="1056807"/>
                </a:cubicBezTo>
                <a:cubicBezTo>
                  <a:pt x="3681335" y="1055558"/>
                  <a:pt x="4287812" y="527779"/>
                  <a:pt x="48942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68C0829-96B0-1B4C-B451-F2A2E794E244}"/>
              </a:ext>
            </a:extLst>
          </p:cNvPr>
          <p:cNvGrpSpPr/>
          <p:nvPr/>
        </p:nvGrpSpPr>
        <p:grpSpPr>
          <a:xfrm>
            <a:off x="4932040" y="3140968"/>
            <a:ext cx="3108600" cy="805468"/>
            <a:chOff x="1547664" y="4293096"/>
            <a:chExt cx="5053940" cy="1309524"/>
          </a:xfrm>
        </p:grpSpPr>
        <p:sp>
          <p:nvSpPr>
            <p:cNvPr id="6" name="フリーフォーム 5">
              <a:extLst>
                <a:ext uri="{FF2B5EF4-FFF2-40B4-BE49-F238E27FC236}">
                  <a16:creationId xmlns:a16="http://schemas.microsoft.com/office/drawing/2014/main" id="{992CEECC-0D13-3A45-A4D6-908E6A0DA5DE}"/>
                </a:ext>
              </a:extLst>
            </p:cNvPr>
            <p:cNvSpPr/>
            <p:nvPr/>
          </p:nvSpPr>
          <p:spPr>
            <a:xfrm>
              <a:off x="1606446" y="4364636"/>
              <a:ext cx="4894289" cy="1191718"/>
            </a:xfrm>
            <a:custGeom>
              <a:avLst/>
              <a:gdLst>
                <a:gd name="connsiteX0" fmla="*/ 0 w 4894289"/>
                <a:gd name="connsiteY0" fmla="*/ 1191718 h 1191718"/>
                <a:gd name="connsiteX1" fmla="*/ 1648919 w 4894289"/>
                <a:gd name="connsiteY1" fmla="*/ 7495 h 1191718"/>
                <a:gd name="connsiteX2" fmla="*/ 3140440 w 4894289"/>
                <a:gd name="connsiteY2" fmla="*/ 1056807 h 1191718"/>
                <a:gd name="connsiteX3" fmla="*/ 4894289 w 4894289"/>
                <a:gd name="connsiteY3" fmla="*/ 0 h 119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89" h="1191718">
                  <a:moveTo>
                    <a:pt x="0" y="1191718"/>
                  </a:moveTo>
                  <a:cubicBezTo>
                    <a:pt x="562756" y="610849"/>
                    <a:pt x="1125512" y="29980"/>
                    <a:pt x="1648919" y="7495"/>
                  </a:cubicBezTo>
                  <a:cubicBezTo>
                    <a:pt x="2172326" y="-14990"/>
                    <a:pt x="2599545" y="1058056"/>
                    <a:pt x="3140440" y="1056807"/>
                  </a:cubicBezTo>
                  <a:cubicBezTo>
                    <a:pt x="3681335" y="1055558"/>
                    <a:pt x="4287812" y="527779"/>
                    <a:pt x="489428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F071715C-357F-D94D-B325-BA37AFA1BE9D}"/>
                </a:ext>
              </a:extLst>
            </p:cNvPr>
            <p:cNvSpPr/>
            <p:nvPr/>
          </p:nvSpPr>
          <p:spPr>
            <a:xfrm>
              <a:off x="1547664" y="544522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49947230-19AA-554C-AD99-D3B649B3294C}"/>
                </a:ext>
              </a:extLst>
            </p:cNvPr>
            <p:cNvSpPr/>
            <p:nvPr/>
          </p:nvSpPr>
          <p:spPr>
            <a:xfrm>
              <a:off x="2987824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A80E0F5-52CC-B047-987F-75FB260DD33F}"/>
                </a:ext>
              </a:extLst>
            </p:cNvPr>
            <p:cNvSpPr/>
            <p:nvPr/>
          </p:nvSpPr>
          <p:spPr>
            <a:xfrm>
              <a:off x="4427984" y="530120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86430BA6-9B9E-5840-9D2C-039837A90416}"/>
                </a:ext>
              </a:extLst>
            </p:cNvPr>
            <p:cNvSpPr/>
            <p:nvPr/>
          </p:nvSpPr>
          <p:spPr>
            <a:xfrm>
              <a:off x="3707904" y="458112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545CD919-2EA8-714D-9D93-E5E68D368FD4}"/>
                </a:ext>
              </a:extLst>
            </p:cNvPr>
            <p:cNvSpPr/>
            <p:nvPr/>
          </p:nvSpPr>
          <p:spPr>
            <a:xfrm>
              <a:off x="2267744" y="472514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EAA4DA4-0543-E540-A8D6-AD1539408893}"/>
                </a:ext>
              </a:extLst>
            </p:cNvPr>
            <p:cNvSpPr/>
            <p:nvPr/>
          </p:nvSpPr>
          <p:spPr>
            <a:xfrm>
              <a:off x="5148064" y="5229200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B744B1E-D638-E24B-A43F-464B31141905}"/>
                </a:ext>
              </a:extLst>
            </p:cNvPr>
            <p:cNvSpPr/>
            <p:nvPr/>
          </p:nvSpPr>
          <p:spPr>
            <a:xfrm>
              <a:off x="5868144" y="4797152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36C80F89-96E0-FD48-B269-9D9547884744}"/>
                </a:ext>
              </a:extLst>
            </p:cNvPr>
            <p:cNvSpPr/>
            <p:nvPr/>
          </p:nvSpPr>
          <p:spPr>
            <a:xfrm>
              <a:off x="6444208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A97E9D-EBA3-9740-9264-61C59AC81868}"/>
              </a:ext>
            </a:extLst>
          </p:cNvPr>
          <p:cNvSpPr txBox="1"/>
          <p:nvPr/>
        </p:nvSpPr>
        <p:spPr>
          <a:xfrm>
            <a:off x="217264" y="4972758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計算機が扱えるように連続的な値をとびとびの値にすることを</a:t>
            </a:r>
            <a:r>
              <a:rPr kumimoji="1" lang="ja-JP" altLang="en-US">
                <a:solidFill>
                  <a:srgbClr val="011893"/>
                </a:solidFill>
              </a:rPr>
              <a:t>離散化</a:t>
            </a:r>
            <a:r>
              <a:rPr kumimoji="1" lang="ja-JP" altLang="en-US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53666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72BA841-CCEC-A143-982C-F087CA534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/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1455CA4-299C-0747-94BF-C18123B3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60" y="165100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338" r="-669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2052BB-F1B9-5C45-879A-140294A0CA73}"/>
              </a:ext>
            </a:extLst>
          </p:cNvPr>
          <p:cNvSpPr txBox="1"/>
          <p:nvPr/>
        </p:nvSpPr>
        <p:spPr>
          <a:xfrm>
            <a:off x="207515" y="4612617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離散化には</a:t>
            </a:r>
            <a:r>
              <a:rPr kumimoji="1" lang="ja-JP" altLang="en-US" sz="3200">
                <a:solidFill>
                  <a:srgbClr val="011893"/>
                </a:solidFill>
              </a:rPr>
              <a:t>空間の離散化</a:t>
            </a:r>
            <a:r>
              <a:rPr kumimoji="1" lang="ja-JP" altLang="en-US" sz="3200"/>
              <a:t>と</a:t>
            </a:r>
            <a:r>
              <a:rPr kumimoji="1" lang="ja-JP" altLang="en-US" sz="3200">
                <a:solidFill>
                  <a:srgbClr val="011893"/>
                </a:solidFill>
              </a:rPr>
              <a:t>時間の離散化</a:t>
            </a:r>
            <a:r>
              <a:rPr kumimoji="1" lang="ja-JP" altLang="en-US" sz="3200"/>
              <a:t>がある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F23794-B58E-4343-A381-35D8CC42368C}"/>
              </a:ext>
            </a:extLst>
          </p:cNvPr>
          <p:cNvSpPr/>
          <p:nvPr/>
        </p:nvSpPr>
        <p:spPr>
          <a:xfrm>
            <a:off x="2621280" y="177800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5F9A45E-C42A-CA4B-8315-E4C8BFF36D1D}"/>
              </a:ext>
            </a:extLst>
          </p:cNvPr>
          <p:cNvSpPr/>
          <p:nvPr/>
        </p:nvSpPr>
        <p:spPr>
          <a:xfrm>
            <a:off x="5090160" y="168656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ABC43C-CC38-E348-91EF-92300D823BBC}"/>
              </a:ext>
            </a:extLst>
          </p:cNvPr>
          <p:cNvSpPr txBox="1"/>
          <p:nvPr/>
        </p:nvSpPr>
        <p:spPr>
          <a:xfrm>
            <a:off x="2631440" y="12192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22577CE-7963-B242-9319-AA1E793480B3}"/>
              </a:ext>
            </a:extLst>
          </p:cNvPr>
          <p:cNvSpPr txBox="1"/>
          <p:nvPr/>
        </p:nvSpPr>
        <p:spPr>
          <a:xfrm>
            <a:off x="5191760" y="11785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空間</a:t>
            </a:r>
          </a:p>
        </p:txBody>
      </p:sp>
    </p:spTree>
    <p:extLst>
      <p:ext uri="{BB962C8B-B14F-4D97-AF65-F5344CB8AC3E}">
        <p14:creationId xmlns:p14="http://schemas.microsoft.com/office/powerpoint/2010/main" val="190529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55BEF81-5808-0547-9FB3-CBE8AA3CB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離散化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CD1FBB-5491-D14B-8E68-B311B58C3B3C}"/>
              </a:ext>
            </a:extLst>
          </p:cNvPr>
          <p:cNvSpPr txBox="1"/>
          <p:nvPr/>
        </p:nvSpPr>
        <p:spPr>
          <a:xfrm>
            <a:off x="664025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空間の離散化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9751B3-1448-3349-B31A-34F04BC8B4CB}"/>
              </a:ext>
            </a:extLst>
          </p:cNvPr>
          <p:cNvSpPr txBox="1"/>
          <p:nvPr/>
        </p:nvSpPr>
        <p:spPr>
          <a:xfrm>
            <a:off x="5416553" y="1186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時間の離散化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199FA7C-20BF-B24B-BC47-B4FEFA25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73" y="2194702"/>
            <a:ext cx="1917700" cy="1333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6100EC-333D-7743-8FA3-2FFD9F701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861048"/>
            <a:ext cx="1584176" cy="158991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30975C7-F647-5846-AAC8-A9BF47CFCF6E}"/>
              </a:ext>
            </a:extLst>
          </p:cNvPr>
          <p:cNvSpPr/>
          <p:nvPr/>
        </p:nvSpPr>
        <p:spPr>
          <a:xfrm>
            <a:off x="1888161" y="2986790"/>
            <a:ext cx="72008" cy="72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7E1CCCB-A2F4-2840-BF68-46829803C2D1}"/>
              </a:ext>
            </a:extLst>
          </p:cNvPr>
          <p:cNvCxnSpPr>
            <a:cxnSpLocks/>
          </p:cNvCxnSpPr>
          <p:nvPr/>
        </p:nvCxnSpPr>
        <p:spPr>
          <a:xfrm flipH="1">
            <a:off x="1187624" y="3062990"/>
            <a:ext cx="693642" cy="798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C237B32-CCE4-C940-933E-29C555DC4695}"/>
              </a:ext>
            </a:extLst>
          </p:cNvPr>
          <p:cNvCxnSpPr>
            <a:cxnSpLocks/>
          </p:cNvCxnSpPr>
          <p:nvPr/>
        </p:nvCxnSpPr>
        <p:spPr>
          <a:xfrm>
            <a:off x="1966990" y="3059815"/>
            <a:ext cx="804810" cy="801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E1CCD881-B371-494C-A449-76BB4C47A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08" y="2173573"/>
            <a:ext cx="1507344" cy="135661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D72E491-DBF5-1046-A669-520DB050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226" y="4410605"/>
            <a:ext cx="1009371" cy="100937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ABE8440-64C3-0E47-A018-A8A0F0D29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94" y="2323439"/>
            <a:ext cx="907564" cy="907564"/>
          </a:xfrm>
          <a:prstGeom prst="rect">
            <a:avLst/>
          </a:prstGeom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CF0D796-0F1F-7F48-963D-89FB0F1AD128}"/>
              </a:ext>
            </a:extLst>
          </p:cNvPr>
          <p:cNvGrpSpPr/>
          <p:nvPr/>
        </p:nvGrpSpPr>
        <p:grpSpPr>
          <a:xfrm rot="2638418">
            <a:off x="6274821" y="2400599"/>
            <a:ext cx="123517" cy="183472"/>
            <a:chOff x="4956750" y="4079822"/>
            <a:chExt cx="237342" cy="259830"/>
          </a:xfrm>
        </p:grpSpPr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643FEEE2-7A59-784E-8255-AF0187A5AC55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リーフォーム 24">
              <a:extLst>
                <a:ext uri="{FF2B5EF4-FFF2-40B4-BE49-F238E27FC236}">
                  <a16:creationId xmlns:a16="http://schemas.microsoft.com/office/drawing/2014/main" id="{355761A1-6700-C44E-AF02-096F755CEAC4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8A6617D7-D902-284E-9078-B582C442F228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フリーフォーム 27">
            <a:extLst>
              <a:ext uri="{FF2B5EF4-FFF2-40B4-BE49-F238E27FC236}">
                <a16:creationId xmlns:a16="http://schemas.microsoft.com/office/drawing/2014/main" id="{C9FB39A6-57E4-F440-947B-E11005B0EF60}"/>
              </a:ext>
            </a:extLst>
          </p:cNvPr>
          <p:cNvSpPr/>
          <p:nvPr/>
        </p:nvSpPr>
        <p:spPr>
          <a:xfrm>
            <a:off x="6178447" y="2828143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E582BB0B-1D16-4749-8FD2-489BC33CAF68}"/>
              </a:ext>
            </a:extLst>
          </p:cNvPr>
          <p:cNvSpPr/>
          <p:nvPr/>
        </p:nvSpPr>
        <p:spPr>
          <a:xfrm>
            <a:off x="6105994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510DF624-9AF7-3840-B081-26A4CA679D45}"/>
              </a:ext>
            </a:extLst>
          </p:cNvPr>
          <p:cNvSpPr/>
          <p:nvPr/>
        </p:nvSpPr>
        <p:spPr>
          <a:xfrm>
            <a:off x="6023549" y="2823146"/>
            <a:ext cx="82444" cy="254833"/>
          </a:xfrm>
          <a:custGeom>
            <a:avLst/>
            <a:gdLst>
              <a:gd name="connsiteX0" fmla="*/ 284813 w 284813"/>
              <a:gd name="connsiteY0" fmla="*/ 0 h 1274164"/>
              <a:gd name="connsiteX1" fmla="*/ 0 w 284813"/>
              <a:gd name="connsiteY1" fmla="*/ 682052 h 1274164"/>
              <a:gd name="connsiteX2" fmla="*/ 284813 w 284813"/>
              <a:gd name="connsiteY2" fmla="*/ 1274164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13" h="1274164">
                <a:moveTo>
                  <a:pt x="284813" y="0"/>
                </a:moveTo>
                <a:cubicBezTo>
                  <a:pt x="142406" y="234845"/>
                  <a:pt x="0" y="469691"/>
                  <a:pt x="0" y="682052"/>
                </a:cubicBezTo>
                <a:cubicBezTo>
                  <a:pt x="0" y="894413"/>
                  <a:pt x="142406" y="1084288"/>
                  <a:pt x="284813" y="12741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23CDA52-E0FF-024C-877B-34FFB0E685B8}"/>
              </a:ext>
            </a:extLst>
          </p:cNvPr>
          <p:cNvGrpSpPr/>
          <p:nvPr/>
        </p:nvGrpSpPr>
        <p:grpSpPr>
          <a:xfrm rot="16200000">
            <a:off x="6801977" y="2800337"/>
            <a:ext cx="123517" cy="183472"/>
            <a:chOff x="4956750" y="4079822"/>
            <a:chExt cx="237342" cy="259830"/>
          </a:xfrm>
        </p:grpSpPr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83F88A8C-3AA5-954E-BDEC-E8C91C7B3C0F}"/>
                </a:ext>
              </a:extLst>
            </p:cNvPr>
            <p:cNvSpPr/>
            <p:nvPr/>
          </p:nvSpPr>
          <p:spPr>
            <a:xfrm>
              <a:off x="5111648" y="4084819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>
              <a:extLst>
                <a:ext uri="{FF2B5EF4-FFF2-40B4-BE49-F238E27FC236}">
                  <a16:creationId xmlns:a16="http://schemas.microsoft.com/office/drawing/2014/main" id="{7C297B60-A655-554F-BA47-7271879D6758}"/>
                </a:ext>
              </a:extLst>
            </p:cNvPr>
            <p:cNvSpPr/>
            <p:nvPr/>
          </p:nvSpPr>
          <p:spPr>
            <a:xfrm>
              <a:off x="5039195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4EEC9DFD-7597-474C-9822-52B842F00D2B}"/>
                </a:ext>
              </a:extLst>
            </p:cNvPr>
            <p:cNvSpPr/>
            <p:nvPr/>
          </p:nvSpPr>
          <p:spPr>
            <a:xfrm>
              <a:off x="4956750" y="4079822"/>
              <a:ext cx="82444" cy="254833"/>
            </a:xfrm>
            <a:custGeom>
              <a:avLst/>
              <a:gdLst>
                <a:gd name="connsiteX0" fmla="*/ 284813 w 284813"/>
                <a:gd name="connsiteY0" fmla="*/ 0 h 1274164"/>
                <a:gd name="connsiteX1" fmla="*/ 0 w 284813"/>
                <a:gd name="connsiteY1" fmla="*/ 682052 h 1274164"/>
                <a:gd name="connsiteX2" fmla="*/ 284813 w 284813"/>
                <a:gd name="connsiteY2" fmla="*/ 1274164 h 127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13" h="1274164">
                  <a:moveTo>
                    <a:pt x="284813" y="0"/>
                  </a:moveTo>
                  <a:cubicBezTo>
                    <a:pt x="142406" y="234845"/>
                    <a:pt x="0" y="469691"/>
                    <a:pt x="0" y="682052"/>
                  </a:cubicBezTo>
                  <a:cubicBezTo>
                    <a:pt x="0" y="894413"/>
                    <a:pt x="142406" y="1084288"/>
                    <a:pt x="284813" y="127416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6" name="図 35">
            <a:extLst>
              <a:ext uri="{FF2B5EF4-FFF2-40B4-BE49-F238E27FC236}">
                <a16:creationId xmlns:a16="http://schemas.microsoft.com/office/drawing/2014/main" id="{CC39F9D8-C03E-A446-AC94-D1CFBBCF8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26" y="4410605"/>
            <a:ext cx="1009371" cy="100937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5684402-CD18-7F45-8C4D-D4D6F3C7D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26" y="4410605"/>
            <a:ext cx="1009371" cy="1009371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5427DD0-9058-A140-B4F8-3748BD909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26" y="4410605"/>
            <a:ext cx="1009371" cy="1009371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AFC7494-2CA9-A341-A132-ABBF994EB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827" y="4410605"/>
            <a:ext cx="1009371" cy="1009371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ED14924-76BC-A146-840A-DE84BFB383DE}"/>
              </a:ext>
            </a:extLst>
          </p:cNvPr>
          <p:cNvSpPr txBox="1"/>
          <p:nvPr/>
        </p:nvSpPr>
        <p:spPr>
          <a:xfrm>
            <a:off x="755576" y="56612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拡大するとピクセルに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297303A-E355-4B4D-9ED3-1032900863A3}"/>
              </a:ext>
            </a:extLst>
          </p:cNvPr>
          <p:cNvSpPr txBox="1"/>
          <p:nvPr/>
        </p:nvSpPr>
        <p:spPr>
          <a:xfrm>
            <a:off x="5364088" y="55892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静止画像を高速コマ送り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DF115C-1166-3C46-BC2A-18160A33EC4A}"/>
              </a:ext>
            </a:extLst>
          </p:cNvPr>
          <p:cNvSpPr txBox="1"/>
          <p:nvPr/>
        </p:nvSpPr>
        <p:spPr>
          <a:xfrm>
            <a:off x="1331640" y="6237312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我々が計算機を通して目にするものは離散化されている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2075347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C8968A0-7050-2A4C-83F1-37EE0FAB3A1F}"/>
              </a:ext>
            </a:extLst>
          </p:cNvPr>
          <p:cNvSpPr/>
          <p:nvPr/>
        </p:nvSpPr>
        <p:spPr>
          <a:xfrm>
            <a:off x="1331640" y="4653136"/>
            <a:ext cx="1152128" cy="1152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3BFFFBF-223B-B548-BA46-9B9F5ECB6390}"/>
              </a:ext>
            </a:extLst>
          </p:cNvPr>
          <p:cNvSpPr/>
          <p:nvPr/>
        </p:nvSpPr>
        <p:spPr>
          <a:xfrm>
            <a:off x="5364088" y="1412776"/>
            <a:ext cx="2304256" cy="23042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30BE11-02DB-2248-B80D-C9083EAAA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kumimoji="1" lang="ja-JP" altLang="en-US"/>
              <a:t>空間の離散化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CA2A78E-7454-CA4A-BEE3-9FF37CE8DA63}"/>
              </a:ext>
            </a:extLst>
          </p:cNvPr>
          <p:cNvCxnSpPr>
            <a:cxnSpLocks/>
          </p:cNvCxnSpPr>
          <p:nvPr/>
        </p:nvCxnSpPr>
        <p:spPr>
          <a:xfrm>
            <a:off x="133164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A27F47C-7A0E-534B-9907-A4CCD994E50F}"/>
              </a:ext>
            </a:extLst>
          </p:cNvPr>
          <p:cNvCxnSpPr>
            <a:cxnSpLocks/>
          </p:cNvCxnSpPr>
          <p:nvPr/>
        </p:nvCxnSpPr>
        <p:spPr>
          <a:xfrm>
            <a:off x="363589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A1F6592-06CC-9748-ADC7-F73FB1A7D5BC}"/>
              </a:ext>
            </a:extLst>
          </p:cNvPr>
          <p:cNvCxnSpPr>
            <a:cxnSpLocks/>
          </p:cNvCxnSpPr>
          <p:nvPr/>
        </p:nvCxnSpPr>
        <p:spPr>
          <a:xfrm>
            <a:off x="161967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79E1EC-86FF-2A40-9CC9-CDE1A99D3F33}"/>
              </a:ext>
            </a:extLst>
          </p:cNvPr>
          <p:cNvCxnSpPr>
            <a:cxnSpLocks/>
          </p:cNvCxnSpPr>
          <p:nvPr/>
        </p:nvCxnSpPr>
        <p:spPr>
          <a:xfrm>
            <a:off x="190770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DFFA44-975D-264E-8797-A61ED538C035}"/>
              </a:ext>
            </a:extLst>
          </p:cNvPr>
          <p:cNvCxnSpPr>
            <a:cxnSpLocks/>
          </p:cNvCxnSpPr>
          <p:nvPr/>
        </p:nvCxnSpPr>
        <p:spPr>
          <a:xfrm>
            <a:off x="2195736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53CCD74-429E-6942-ADC0-6A1BFC95AD4C}"/>
              </a:ext>
            </a:extLst>
          </p:cNvPr>
          <p:cNvCxnSpPr>
            <a:cxnSpLocks/>
          </p:cNvCxnSpPr>
          <p:nvPr/>
        </p:nvCxnSpPr>
        <p:spPr>
          <a:xfrm>
            <a:off x="2483768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12A975-95E9-0249-94D8-26553B085810}"/>
              </a:ext>
            </a:extLst>
          </p:cNvPr>
          <p:cNvCxnSpPr>
            <a:cxnSpLocks/>
          </p:cNvCxnSpPr>
          <p:nvPr/>
        </p:nvCxnSpPr>
        <p:spPr>
          <a:xfrm>
            <a:off x="2771800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DF779D7-0820-EB4A-8826-3F0DD3A5916A}"/>
              </a:ext>
            </a:extLst>
          </p:cNvPr>
          <p:cNvCxnSpPr>
            <a:cxnSpLocks/>
          </p:cNvCxnSpPr>
          <p:nvPr/>
        </p:nvCxnSpPr>
        <p:spPr>
          <a:xfrm>
            <a:off x="3059832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59EBC98-F2E5-0548-9D97-395F0522DC40}"/>
              </a:ext>
            </a:extLst>
          </p:cNvPr>
          <p:cNvCxnSpPr>
            <a:cxnSpLocks/>
          </p:cNvCxnSpPr>
          <p:nvPr/>
        </p:nvCxnSpPr>
        <p:spPr>
          <a:xfrm>
            <a:off x="3347864" y="141277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D8CAE67-3E47-9E40-BAD5-48C263071ACB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8AB31E6-D82F-4243-891F-EACA379E61AE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80997790-E26C-A64F-97C4-3E9F0562E840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AFAD1D49-1180-7C40-B692-BA8F85882463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DB30E520-DF3E-9541-9888-A110796245D7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7B57D2C-17B4-4740-969E-2381650B8249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95FEF051-EFDA-974C-8F82-02E3A30049F6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0452924-1699-E446-B73B-BAB359EEB83D}"/>
              </a:ext>
            </a:extLst>
          </p:cNvPr>
          <p:cNvCxnSpPr/>
          <p:nvPr/>
        </p:nvCxnSpPr>
        <p:spPr>
          <a:xfrm>
            <a:off x="1331640" y="342900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DD8C206E-D55D-F341-9207-A24508DBB475}"/>
              </a:ext>
            </a:extLst>
          </p:cNvPr>
          <p:cNvCxnSpPr/>
          <p:nvPr/>
        </p:nvCxnSpPr>
        <p:spPr>
          <a:xfrm>
            <a:off x="1331640" y="371703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矢印 41">
            <a:extLst>
              <a:ext uri="{FF2B5EF4-FFF2-40B4-BE49-F238E27FC236}">
                <a16:creationId xmlns:a16="http://schemas.microsoft.com/office/drawing/2014/main" id="{C1631E7B-7BBB-874E-A627-4F83C55F1BCD}"/>
              </a:ext>
            </a:extLst>
          </p:cNvPr>
          <p:cNvSpPr/>
          <p:nvPr/>
        </p:nvSpPr>
        <p:spPr>
          <a:xfrm rot="10800000">
            <a:off x="4211960" y="2348880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C3B7207-B5CF-5644-AE67-F2A4A6EFA911}"/>
              </a:ext>
            </a:extLst>
          </p:cNvPr>
          <p:cNvSpPr txBox="1"/>
          <p:nvPr/>
        </p:nvSpPr>
        <p:spPr>
          <a:xfrm>
            <a:off x="5724128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連続的な世界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646AED2-1F18-1D47-AF9E-60834654CCBE}"/>
              </a:ext>
            </a:extLst>
          </p:cNvPr>
          <p:cNvSpPr txBox="1"/>
          <p:nvPr/>
        </p:nvSpPr>
        <p:spPr>
          <a:xfrm>
            <a:off x="1706196" y="980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離散的な世界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5F38FFB-51C8-3547-B604-B1C1002ABA39}"/>
              </a:ext>
            </a:extLst>
          </p:cNvPr>
          <p:cNvSpPr/>
          <p:nvPr/>
        </p:nvSpPr>
        <p:spPr>
          <a:xfrm>
            <a:off x="1331640" y="342900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93CC1E0C-52B0-914E-A0FF-3698E09EFFE5}"/>
              </a:ext>
            </a:extLst>
          </p:cNvPr>
          <p:cNvSpPr/>
          <p:nvPr/>
        </p:nvSpPr>
        <p:spPr>
          <a:xfrm>
            <a:off x="1835696" y="51571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7EC2A1F-C115-1341-99B3-5A6C3A7595CA}"/>
              </a:ext>
            </a:extLst>
          </p:cNvPr>
          <p:cNvCxnSpPr>
            <a:cxnSpLocks/>
          </p:cNvCxnSpPr>
          <p:nvPr/>
        </p:nvCxnSpPr>
        <p:spPr>
          <a:xfrm>
            <a:off x="1330960" y="3718560"/>
            <a:ext cx="0" cy="939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5494CCF-571D-6F43-ABDB-013F9672562B}"/>
              </a:ext>
            </a:extLst>
          </p:cNvPr>
          <p:cNvCxnSpPr>
            <a:cxnSpLocks/>
          </p:cNvCxnSpPr>
          <p:nvPr/>
        </p:nvCxnSpPr>
        <p:spPr>
          <a:xfrm>
            <a:off x="1619250" y="3714750"/>
            <a:ext cx="869950" cy="93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72316634-E948-5C41-AA8F-E03298E1FCA2}"/>
              </a:ext>
            </a:extLst>
          </p:cNvPr>
          <p:cNvSpPr txBox="1"/>
          <p:nvPr/>
        </p:nvSpPr>
        <p:spPr>
          <a:xfrm>
            <a:off x="3271520" y="48260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この領域全体の物理量を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8C9EB0A2-B58E-5B47-BA11-8F786642443A}"/>
              </a:ext>
            </a:extLst>
          </p:cNvPr>
          <p:cNvSpPr txBox="1"/>
          <p:nvPr/>
        </p:nvSpPr>
        <p:spPr>
          <a:xfrm>
            <a:off x="3281680" y="53238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この点での値で代表させる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03ED252C-70E4-E346-8AAA-483DBD8A0666}"/>
              </a:ext>
            </a:extLst>
          </p:cNvPr>
          <p:cNvCxnSpPr>
            <a:cxnSpLocks/>
          </p:cNvCxnSpPr>
          <p:nvPr/>
        </p:nvCxnSpPr>
        <p:spPr>
          <a:xfrm flipH="1">
            <a:off x="2306320" y="4998720"/>
            <a:ext cx="1026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46953B1B-EAFA-744B-A502-9ECD3138D3EF}"/>
              </a:ext>
            </a:extLst>
          </p:cNvPr>
          <p:cNvCxnSpPr>
            <a:cxnSpLocks/>
            <a:endCxn id="47" idx="6"/>
          </p:cNvCxnSpPr>
          <p:nvPr/>
        </p:nvCxnSpPr>
        <p:spPr>
          <a:xfrm flipH="1" flipV="1">
            <a:off x="1979712" y="5229200"/>
            <a:ext cx="1352770" cy="267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0388CE0-E955-374E-9DC2-C8ECF0573F56}"/>
              </a:ext>
            </a:extLst>
          </p:cNvPr>
          <p:cNvSpPr/>
          <p:nvPr/>
        </p:nvSpPr>
        <p:spPr>
          <a:xfrm>
            <a:off x="3347864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7460531F-3436-844F-A476-B46660ED87B3}"/>
              </a:ext>
            </a:extLst>
          </p:cNvPr>
          <p:cNvSpPr/>
          <p:nvPr/>
        </p:nvSpPr>
        <p:spPr>
          <a:xfrm>
            <a:off x="3059832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CE978764-3B60-2B47-BD2D-E0C78A80411B}"/>
              </a:ext>
            </a:extLst>
          </p:cNvPr>
          <p:cNvSpPr/>
          <p:nvPr/>
        </p:nvSpPr>
        <p:spPr>
          <a:xfrm>
            <a:off x="2771800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44F676D8-41CA-F946-9B84-DF08BD92ECC6}"/>
              </a:ext>
            </a:extLst>
          </p:cNvPr>
          <p:cNvSpPr/>
          <p:nvPr/>
        </p:nvSpPr>
        <p:spPr>
          <a:xfrm>
            <a:off x="2483768" y="342900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BFB72748-53D1-834E-9CD3-153C0639F964}"/>
              </a:ext>
            </a:extLst>
          </p:cNvPr>
          <p:cNvSpPr/>
          <p:nvPr/>
        </p:nvSpPr>
        <p:spPr>
          <a:xfrm>
            <a:off x="2195736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CE8CACF-3FDD-D046-8988-6CCC317A910F}"/>
              </a:ext>
            </a:extLst>
          </p:cNvPr>
          <p:cNvSpPr/>
          <p:nvPr/>
        </p:nvSpPr>
        <p:spPr>
          <a:xfrm>
            <a:off x="1907704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E65133C-E6B6-AE49-AB21-4F64DB419F53}"/>
              </a:ext>
            </a:extLst>
          </p:cNvPr>
          <p:cNvSpPr/>
          <p:nvPr/>
        </p:nvSpPr>
        <p:spPr>
          <a:xfrm>
            <a:off x="1619672" y="342900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500546C-396D-0948-832E-DDDB07113D32}"/>
              </a:ext>
            </a:extLst>
          </p:cNvPr>
          <p:cNvSpPr/>
          <p:nvPr/>
        </p:nvSpPr>
        <p:spPr>
          <a:xfrm>
            <a:off x="1331640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E7D3D8-994C-BC43-AA6B-7488F4C5711A}"/>
              </a:ext>
            </a:extLst>
          </p:cNvPr>
          <p:cNvSpPr/>
          <p:nvPr/>
        </p:nvSpPr>
        <p:spPr>
          <a:xfrm>
            <a:off x="3347864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B4224267-E009-DE44-9946-C85DB95BBD2C}"/>
              </a:ext>
            </a:extLst>
          </p:cNvPr>
          <p:cNvSpPr/>
          <p:nvPr/>
        </p:nvSpPr>
        <p:spPr>
          <a:xfrm>
            <a:off x="3059832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66FA5B3F-91D7-6E4D-AEB0-A220BF0F6CA6}"/>
              </a:ext>
            </a:extLst>
          </p:cNvPr>
          <p:cNvSpPr/>
          <p:nvPr/>
        </p:nvSpPr>
        <p:spPr>
          <a:xfrm>
            <a:off x="2771800" y="314096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FE64E82-F5F7-E34D-B3A0-B804B4D8F5E3}"/>
              </a:ext>
            </a:extLst>
          </p:cNvPr>
          <p:cNvSpPr/>
          <p:nvPr/>
        </p:nvSpPr>
        <p:spPr>
          <a:xfrm>
            <a:off x="2483768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DA7E206-4578-0941-BF04-89866F4CBC30}"/>
              </a:ext>
            </a:extLst>
          </p:cNvPr>
          <p:cNvSpPr/>
          <p:nvPr/>
        </p:nvSpPr>
        <p:spPr>
          <a:xfrm>
            <a:off x="2195736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3CDA7AC8-4A8D-2F46-A327-59C39A7F9F93}"/>
              </a:ext>
            </a:extLst>
          </p:cNvPr>
          <p:cNvSpPr/>
          <p:nvPr/>
        </p:nvSpPr>
        <p:spPr>
          <a:xfrm>
            <a:off x="1907704" y="314096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B66C1096-E524-5B43-A984-3A2C0221CF52}"/>
              </a:ext>
            </a:extLst>
          </p:cNvPr>
          <p:cNvSpPr/>
          <p:nvPr/>
        </p:nvSpPr>
        <p:spPr>
          <a:xfrm>
            <a:off x="1619672" y="314096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ABC89689-B768-2549-89CA-4337F174F9A6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52D31DB-813D-4C42-BA42-5BDF6F60ABBD}"/>
              </a:ext>
            </a:extLst>
          </p:cNvPr>
          <p:cNvCxnSpPr/>
          <p:nvPr/>
        </p:nvCxnSpPr>
        <p:spPr>
          <a:xfrm>
            <a:off x="1331640" y="285293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D9E87791-5554-6649-8B26-0825905F1F5F}"/>
              </a:ext>
            </a:extLst>
          </p:cNvPr>
          <p:cNvCxnSpPr/>
          <p:nvPr/>
        </p:nvCxnSpPr>
        <p:spPr>
          <a:xfrm>
            <a:off x="1331640" y="314096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1C00852B-2697-2D48-8324-F34DED1BA48B}"/>
              </a:ext>
            </a:extLst>
          </p:cNvPr>
          <p:cNvSpPr/>
          <p:nvPr/>
        </p:nvSpPr>
        <p:spPr>
          <a:xfrm>
            <a:off x="1331640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10FEA43-C9DB-8647-8BD2-A04539DAB8BD}"/>
              </a:ext>
            </a:extLst>
          </p:cNvPr>
          <p:cNvSpPr/>
          <p:nvPr/>
        </p:nvSpPr>
        <p:spPr>
          <a:xfrm>
            <a:off x="3347864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239F431D-BF87-5841-B7F9-0C0EB5367D32}"/>
              </a:ext>
            </a:extLst>
          </p:cNvPr>
          <p:cNvSpPr/>
          <p:nvPr/>
        </p:nvSpPr>
        <p:spPr>
          <a:xfrm>
            <a:off x="3059832" y="285293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96874478-EC57-B54D-B3ED-A62C1B7044C5}"/>
              </a:ext>
            </a:extLst>
          </p:cNvPr>
          <p:cNvSpPr/>
          <p:nvPr/>
        </p:nvSpPr>
        <p:spPr>
          <a:xfrm>
            <a:off x="2771800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2134E088-EF44-8443-AB48-47516D48B6CC}"/>
              </a:ext>
            </a:extLst>
          </p:cNvPr>
          <p:cNvSpPr/>
          <p:nvPr/>
        </p:nvSpPr>
        <p:spPr>
          <a:xfrm>
            <a:off x="2483768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8B0C649-0E4D-9648-8DE6-4B4F6F9076B4}"/>
              </a:ext>
            </a:extLst>
          </p:cNvPr>
          <p:cNvSpPr/>
          <p:nvPr/>
        </p:nvSpPr>
        <p:spPr>
          <a:xfrm>
            <a:off x="2195736" y="285293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7653547-BA00-614C-A5EA-F3565509F368}"/>
              </a:ext>
            </a:extLst>
          </p:cNvPr>
          <p:cNvSpPr/>
          <p:nvPr/>
        </p:nvSpPr>
        <p:spPr>
          <a:xfrm>
            <a:off x="1907704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110AFAA0-4378-9F47-B4ED-52AA7F6D17A6}"/>
              </a:ext>
            </a:extLst>
          </p:cNvPr>
          <p:cNvSpPr/>
          <p:nvPr/>
        </p:nvSpPr>
        <p:spPr>
          <a:xfrm>
            <a:off x="1619672" y="285293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569F1805-EAF5-764E-9B82-D5FCA7319A11}"/>
              </a:ext>
            </a:extLst>
          </p:cNvPr>
          <p:cNvSpPr/>
          <p:nvPr/>
        </p:nvSpPr>
        <p:spPr>
          <a:xfrm>
            <a:off x="1331640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7D5B3796-74D3-BE47-8566-DCBACAD9AD27}"/>
              </a:ext>
            </a:extLst>
          </p:cNvPr>
          <p:cNvSpPr/>
          <p:nvPr/>
        </p:nvSpPr>
        <p:spPr>
          <a:xfrm>
            <a:off x="3347864" y="256490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CEC7BF7-B886-9F4E-955E-2E43238214E5}"/>
              </a:ext>
            </a:extLst>
          </p:cNvPr>
          <p:cNvSpPr/>
          <p:nvPr/>
        </p:nvSpPr>
        <p:spPr>
          <a:xfrm>
            <a:off x="3059832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B70C602-23E3-3843-9564-241989F0B132}"/>
              </a:ext>
            </a:extLst>
          </p:cNvPr>
          <p:cNvSpPr/>
          <p:nvPr/>
        </p:nvSpPr>
        <p:spPr>
          <a:xfrm>
            <a:off x="2771800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5868C380-0DF2-CB4B-80E6-71E96C1BD9B7}"/>
              </a:ext>
            </a:extLst>
          </p:cNvPr>
          <p:cNvSpPr/>
          <p:nvPr/>
        </p:nvSpPr>
        <p:spPr>
          <a:xfrm>
            <a:off x="2483768" y="256490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82A9A43B-A7D4-5D47-93B1-13E042936E89}"/>
              </a:ext>
            </a:extLst>
          </p:cNvPr>
          <p:cNvSpPr/>
          <p:nvPr/>
        </p:nvSpPr>
        <p:spPr>
          <a:xfrm>
            <a:off x="2195736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16126BE5-B056-FA4F-A66F-AED9836F7EB1}"/>
              </a:ext>
            </a:extLst>
          </p:cNvPr>
          <p:cNvSpPr/>
          <p:nvPr/>
        </p:nvSpPr>
        <p:spPr>
          <a:xfrm>
            <a:off x="1907704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9874D1E5-F04D-8542-BFE2-CEF28BAF3AA0}"/>
              </a:ext>
            </a:extLst>
          </p:cNvPr>
          <p:cNvSpPr/>
          <p:nvPr/>
        </p:nvSpPr>
        <p:spPr>
          <a:xfrm>
            <a:off x="1619672" y="256490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E5FC6EA5-5AC5-6C4B-BC57-AC3AC9DD3F3A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B1B59B3B-9744-0445-8338-F240F51C0661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D74D9E86-A30A-9946-9445-20C37B809CB8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BA250E53-3977-9140-B0BB-E94B01C32620}"/>
              </a:ext>
            </a:extLst>
          </p:cNvPr>
          <p:cNvCxnSpPr/>
          <p:nvPr/>
        </p:nvCxnSpPr>
        <p:spPr>
          <a:xfrm>
            <a:off x="1331640" y="227687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61CB3B4D-8B47-6D47-9056-9918444CA644}"/>
              </a:ext>
            </a:extLst>
          </p:cNvPr>
          <p:cNvCxnSpPr/>
          <p:nvPr/>
        </p:nvCxnSpPr>
        <p:spPr>
          <a:xfrm>
            <a:off x="1331640" y="256490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6560E735-B748-FC42-8AAB-27FDEF3915EA}"/>
              </a:ext>
            </a:extLst>
          </p:cNvPr>
          <p:cNvSpPr/>
          <p:nvPr/>
        </p:nvSpPr>
        <p:spPr>
          <a:xfrm>
            <a:off x="1331640" y="227687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2C2D7BF1-7001-BA4E-BF20-657A2E171285}"/>
              </a:ext>
            </a:extLst>
          </p:cNvPr>
          <p:cNvSpPr/>
          <p:nvPr/>
        </p:nvSpPr>
        <p:spPr>
          <a:xfrm>
            <a:off x="3347864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72903D06-467A-3044-9689-A7E66266CE98}"/>
              </a:ext>
            </a:extLst>
          </p:cNvPr>
          <p:cNvSpPr/>
          <p:nvPr/>
        </p:nvSpPr>
        <p:spPr>
          <a:xfrm>
            <a:off x="3059832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FF8F7FF-A95B-8443-B1AB-D95859EF41D7}"/>
              </a:ext>
            </a:extLst>
          </p:cNvPr>
          <p:cNvSpPr/>
          <p:nvPr/>
        </p:nvSpPr>
        <p:spPr>
          <a:xfrm>
            <a:off x="2771800" y="227687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A935A5EE-44BB-8E41-8E90-279DEAAF42A0}"/>
              </a:ext>
            </a:extLst>
          </p:cNvPr>
          <p:cNvSpPr/>
          <p:nvPr/>
        </p:nvSpPr>
        <p:spPr>
          <a:xfrm>
            <a:off x="2483768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D5AFF3B4-493F-2B43-B661-79D9E8607666}"/>
              </a:ext>
            </a:extLst>
          </p:cNvPr>
          <p:cNvSpPr/>
          <p:nvPr/>
        </p:nvSpPr>
        <p:spPr>
          <a:xfrm>
            <a:off x="2195736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DB996DE5-CBAC-9B40-ADD6-D482CB385B86}"/>
              </a:ext>
            </a:extLst>
          </p:cNvPr>
          <p:cNvSpPr/>
          <p:nvPr/>
        </p:nvSpPr>
        <p:spPr>
          <a:xfrm>
            <a:off x="1907704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D37F3127-5694-A842-B82E-880DF10CA528}"/>
              </a:ext>
            </a:extLst>
          </p:cNvPr>
          <p:cNvSpPr/>
          <p:nvPr/>
        </p:nvSpPr>
        <p:spPr>
          <a:xfrm>
            <a:off x="1619672" y="227687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508F3AF-4A03-DD42-89DC-48D21D6AE7AC}"/>
              </a:ext>
            </a:extLst>
          </p:cNvPr>
          <p:cNvSpPr/>
          <p:nvPr/>
        </p:nvSpPr>
        <p:spPr>
          <a:xfrm>
            <a:off x="1331640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FEBCB95-055C-F742-83B3-EE970EC93B1B}"/>
              </a:ext>
            </a:extLst>
          </p:cNvPr>
          <p:cNvSpPr/>
          <p:nvPr/>
        </p:nvSpPr>
        <p:spPr>
          <a:xfrm>
            <a:off x="3347864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3DBF40BF-0EAA-254F-B0C1-83A3342D27E3}"/>
              </a:ext>
            </a:extLst>
          </p:cNvPr>
          <p:cNvSpPr/>
          <p:nvPr/>
        </p:nvSpPr>
        <p:spPr>
          <a:xfrm>
            <a:off x="3059832" y="198884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7CB3AC24-B13D-5B4F-933C-4954ED2082AC}"/>
              </a:ext>
            </a:extLst>
          </p:cNvPr>
          <p:cNvSpPr/>
          <p:nvPr/>
        </p:nvSpPr>
        <p:spPr>
          <a:xfrm>
            <a:off x="2771800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33C50C36-1CE2-0641-93A1-00B20E68528F}"/>
              </a:ext>
            </a:extLst>
          </p:cNvPr>
          <p:cNvSpPr/>
          <p:nvPr/>
        </p:nvSpPr>
        <p:spPr>
          <a:xfrm>
            <a:off x="2483768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594F53E-B467-004F-9168-52A4CC80641A}"/>
              </a:ext>
            </a:extLst>
          </p:cNvPr>
          <p:cNvSpPr/>
          <p:nvPr/>
        </p:nvSpPr>
        <p:spPr>
          <a:xfrm>
            <a:off x="2195736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1F2A3F8-4999-D24A-8F35-D15B71454F71}"/>
              </a:ext>
            </a:extLst>
          </p:cNvPr>
          <p:cNvSpPr/>
          <p:nvPr/>
        </p:nvSpPr>
        <p:spPr>
          <a:xfrm>
            <a:off x="1907704" y="198884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F2C4410-E385-5D4C-AAEE-BAA32778BC60}"/>
              </a:ext>
            </a:extLst>
          </p:cNvPr>
          <p:cNvSpPr/>
          <p:nvPr/>
        </p:nvSpPr>
        <p:spPr>
          <a:xfrm>
            <a:off x="1619672" y="198884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53045F23-4896-434D-AD78-CA94F41DA584}"/>
              </a:ext>
            </a:extLst>
          </p:cNvPr>
          <p:cNvCxnSpPr/>
          <p:nvPr/>
        </p:nvCxnSpPr>
        <p:spPr>
          <a:xfrm>
            <a:off x="1331640" y="141277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BB8A74BA-AAC5-7E4A-BD48-7C91D5103D33}"/>
              </a:ext>
            </a:extLst>
          </p:cNvPr>
          <p:cNvCxnSpPr/>
          <p:nvPr/>
        </p:nvCxnSpPr>
        <p:spPr>
          <a:xfrm>
            <a:off x="1331640" y="170080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863F92BA-FDCF-6241-B88E-596E150C4B55}"/>
              </a:ext>
            </a:extLst>
          </p:cNvPr>
          <p:cNvCxnSpPr/>
          <p:nvPr/>
        </p:nvCxnSpPr>
        <p:spPr>
          <a:xfrm>
            <a:off x="1331640" y="198884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D6AF0919-2368-CD4D-B04F-6C616B7B46A0}"/>
              </a:ext>
            </a:extLst>
          </p:cNvPr>
          <p:cNvSpPr/>
          <p:nvPr/>
        </p:nvSpPr>
        <p:spPr>
          <a:xfrm>
            <a:off x="1331640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0FD4F522-E9C7-D141-9462-0F44FB0A2B3E}"/>
              </a:ext>
            </a:extLst>
          </p:cNvPr>
          <p:cNvSpPr/>
          <p:nvPr/>
        </p:nvSpPr>
        <p:spPr>
          <a:xfrm>
            <a:off x="3347864" y="170080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88A007CA-EAC4-9C46-AC56-DCBA657E8140}"/>
              </a:ext>
            </a:extLst>
          </p:cNvPr>
          <p:cNvSpPr/>
          <p:nvPr/>
        </p:nvSpPr>
        <p:spPr>
          <a:xfrm>
            <a:off x="3059832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FCBB481D-63EA-8B43-A626-78A9AB5B75EF}"/>
              </a:ext>
            </a:extLst>
          </p:cNvPr>
          <p:cNvSpPr/>
          <p:nvPr/>
        </p:nvSpPr>
        <p:spPr>
          <a:xfrm>
            <a:off x="2771800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1491077F-5B3B-674C-906C-AC10F9D4684F}"/>
              </a:ext>
            </a:extLst>
          </p:cNvPr>
          <p:cNvSpPr/>
          <p:nvPr/>
        </p:nvSpPr>
        <p:spPr>
          <a:xfrm>
            <a:off x="2483768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7FE51D42-D684-F64B-AD00-BFFB7BFD2CFF}"/>
              </a:ext>
            </a:extLst>
          </p:cNvPr>
          <p:cNvSpPr/>
          <p:nvPr/>
        </p:nvSpPr>
        <p:spPr>
          <a:xfrm>
            <a:off x="2195736" y="170080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A618BB57-0B7D-5E45-8797-70627F32DAA3}"/>
              </a:ext>
            </a:extLst>
          </p:cNvPr>
          <p:cNvSpPr/>
          <p:nvPr/>
        </p:nvSpPr>
        <p:spPr>
          <a:xfrm>
            <a:off x="1907704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35D51EF3-28BD-5344-9DD9-F4FF9E1189CC}"/>
              </a:ext>
            </a:extLst>
          </p:cNvPr>
          <p:cNvSpPr/>
          <p:nvPr/>
        </p:nvSpPr>
        <p:spPr>
          <a:xfrm>
            <a:off x="1619672" y="170080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7B62B37-8AE9-2B48-A339-825D816FDD9C}"/>
              </a:ext>
            </a:extLst>
          </p:cNvPr>
          <p:cNvSpPr/>
          <p:nvPr/>
        </p:nvSpPr>
        <p:spPr>
          <a:xfrm>
            <a:off x="1331640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4EB0E93F-A600-7849-A4AC-A7CB49332C35}"/>
              </a:ext>
            </a:extLst>
          </p:cNvPr>
          <p:cNvSpPr/>
          <p:nvPr/>
        </p:nvSpPr>
        <p:spPr>
          <a:xfrm>
            <a:off x="3347864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02A614B1-375A-C341-8697-85C0116274CC}"/>
              </a:ext>
            </a:extLst>
          </p:cNvPr>
          <p:cNvSpPr/>
          <p:nvPr/>
        </p:nvSpPr>
        <p:spPr>
          <a:xfrm>
            <a:off x="3059832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38EA97F4-D17A-B944-9539-BFC58C0ADC2A}"/>
              </a:ext>
            </a:extLst>
          </p:cNvPr>
          <p:cNvSpPr/>
          <p:nvPr/>
        </p:nvSpPr>
        <p:spPr>
          <a:xfrm>
            <a:off x="2771800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7008D5A-C9E8-D645-88DA-B17715695199}"/>
              </a:ext>
            </a:extLst>
          </p:cNvPr>
          <p:cNvSpPr/>
          <p:nvPr/>
        </p:nvSpPr>
        <p:spPr>
          <a:xfrm>
            <a:off x="2483768" y="141277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8AC891D-591D-A640-9410-241A5570826D}"/>
              </a:ext>
            </a:extLst>
          </p:cNvPr>
          <p:cNvSpPr/>
          <p:nvPr/>
        </p:nvSpPr>
        <p:spPr>
          <a:xfrm>
            <a:off x="2195736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CD7A6BD5-352E-C14E-808B-88F550A418D1}"/>
              </a:ext>
            </a:extLst>
          </p:cNvPr>
          <p:cNvSpPr/>
          <p:nvPr/>
        </p:nvSpPr>
        <p:spPr>
          <a:xfrm>
            <a:off x="1907704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057F994-C384-9A42-9ADE-AA490743D76D}"/>
              </a:ext>
            </a:extLst>
          </p:cNvPr>
          <p:cNvSpPr/>
          <p:nvPr/>
        </p:nvSpPr>
        <p:spPr>
          <a:xfrm>
            <a:off x="1619672" y="141277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491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A48ACBDA-EDE8-A746-80A2-A20A3F262D5A}"/>
              </a:ext>
            </a:extLst>
          </p:cNvPr>
          <p:cNvCxnSpPr>
            <a:cxnSpLocks/>
          </p:cNvCxnSpPr>
          <p:nvPr/>
        </p:nvCxnSpPr>
        <p:spPr>
          <a:xfrm flipV="1">
            <a:off x="6752015" y="1633454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EDA2860-1895-484C-B594-C7926F8E0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時間微分の</a:t>
            </a:r>
            <a:r>
              <a:rPr kumimoji="1" lang="ja-JP" altLang="en-US" dirty="0"/>
              <a:t>離散化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BEB5AFA0-5F6D-A64C-9603-860F0DC32E7E}"/>
              </a:ext>
            </a:extLst>
          </p:cNvPr>
          <p:cNvCxnSpPr/>
          <p:nvPr/>
        </p:nvCxnSpPr>
        <p:spPr>
          <a:xfrm flipV="1">
            <a:off x="899592" y="1628800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3C6CC9A-395E-9749-8F1D-91421FC16ACD}"/>
              </a:ext>
            </a:extLst>
          </p:cNvPr>
          <p:cNvCxnSpPr>
            <a:cxnSpLocks/>
          </p:cNvCxnSpPr>
          <p:nvPr/>
        </p:nvCxnSpPr>
        <p:spPr>
          <a:xfrm>
            <a:off x="539552" y="4005064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F5AF00D0-BDFC-0C45-99F7-E27389E2684E}"/>
              </a:ext>
            </a:extLst>
          </p:cNvPr>
          <p:cNvSpPr/>
          <p:nvPr/>
        </p:nvSpPr>
        <p:spPr>
          <a:xfrm>
            <a:off x="658921" y="2021151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508391-9F73-3643-8EE4-8DFDFD7A3D92}"/>
              </a:ext>
            </a:extLst>
          </p:cNvPr>
          <p:cNvSpPr txBox="1"/>
          <p:nvPr/>
        </p:nvSpPr>
        <p:spPr>
          <a:xfrm>
            <a:off x="611560" y="393305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FD65E0-E6B8-7B47-91CB-9E72FEF40F3D}"/>
              </a:ext>
            </a:extLst>
          </p:cNvPr>
          <p:cNvSpPr txBox="1"/>
          <p:nvPr/>
        </p:nvSpPr>
        <p:spPr>
          <a:xfrm>
            <a:off x="3635896" y="393305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34B89DD-D3F1-464E-9955-1990C55A46C9}"/>
              </a:ext>
            </a:extLst>
          </p:cNvPr>
          <p:cNvCxnSpPr>
            <a:cxnSpLocks/>
          </p:cNvCxnSpPr>
          <p:nvPr/>
        </p:nvCxnSpPr>
        <p:spPr>
          <a:xfrm flipV="1">
            <a:off x="2123728" y="1628800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776FB2-3180-A941-9EE2-AA61B6FFFEAB}"/>
              </a:ext>
            </a:extLst>
          </p:cNvPr>
          <p:cNvSpPr txBox="1"/>
          <p:nvPr/>
        </p:nvSpPr>
        <p:spPr>
          <a:xfrm>
            <a:off x="1979712" y="400506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/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3DDBDEE5-8524-5140-86FF-C0122168B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68760"/>
                <a:ext cx="486865" cy="276999"/>
              </a:xfrm>
              <a:prstGeom prst="rect">
                <a:avLst/>
              </a:prstGeom>
              <a:blipFill>
                <a:blip r:embed="rId2"/>
                <a:stretch>
                  <a:fillRect l="-15385" r="-15385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/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854BD7E-EA82-AB46-8175-D075B37E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420888"/>
                <a:ext cx="330539" cy="526554"/>
              </a:xfrm>
              <a:prstGeom prst="rect">
                <a:avLst/>
              </a:prstGeom>
              <a:blipFill>
                <a:blip r:embed="rId3"/>
                <a:stretch>
                  <a:fillRect l="-22222" t="-4762" r="-18519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7E580D9-8828-3B4D-8131-688A2A54267A}"/>
              </a:ext>
            </a:extLst>
          </p:cNvPr>
          <p:cNvCxnSpPr>
            <a:cxnSpLocks/>
          </p:cNvCxnSpPr>
          <p:nvPr/>
        </p:nvCxnSpPr>
        <p:spPr>
          <a:xfrm flipV="1">
            <a:off x="1379645" y="2204864"/>
            <a:ext cx="2016224" cy="1728192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26">
            <a:extLst>
              <a:ext uri="{FF2B5EF4-FFF2-40B4-BE49-F238E27FC236}">
                <a16:creationId xmlns:a16="http://schemas.microsoft.com/office/drawing/2014/main" id="{9D3210B3-3736-DC49-8B0F-E252B8EB7E11}"/>
              </a:ext>
            </a:extLst>
          </p:cNvPr>
          <p:cNvSpPr/>
          <p:nvPr/>
        </p:nvSpPr>
        <p:spPr>
          <a:xfrm>
            <a:off x="2086645" y="3262759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/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kumimoji="1" lang="en-US" altLang="ja-JP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8F1D3FD-350C-8445-951B-185BBBB9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83" y="4810460"/>
                <a:ext cx="441852" cy="702115"/>
              </a:xfrm>
              <a:prstGeom prst="rect">
                <a:avLst/>
              </a:prstGeom>
              <a:blipFill>
                <a:blip r:embed="rId4"/>
                <a:stretch>
                  <a:fillRect l="-19444" t="-3571" r="-16667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5267F27-C855-9C44-B38D-012284C1294D}"/>
              </a:ext>
            </a:extLst>
          </p:cNvPr>
          <p:cNvSpPr txBox="1"/>
          <p:nvPr/>
        </p:nvSpPr>
        <p:spPr>
          <a:xfrm>
            <a:off x="1447060" y="500700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時刻</a:t>
            </a:r>
            <a:r>
              <a:rPr kumimoji="1" lang="en-US" altLang="ja-JP"/>
              <a:t>t</a:t>
            </a:r>
            <a:r>
              <a:rPr kumimoji="1" lang="ja-JP" altLang="en-US"/>
              <a:t>における傾き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F645423-44B8-4242-A8E2-05B43B2692B3}"/>
              </a:ext>
            </a:extLst>
          </p:cNvPr>
          <p:cNvCxnSpPr/>
          <p:nvPr/>
        </p:nvCxnSpPr>
        <p:spPr>
          <a:xfrm flipV="1">
            <a:off x="5331029" y="1630279"/>
            <a:ext cx="0" cy="259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AD61193C-16E2-BF45-9FB9-4E87BA9BE38F}"/>
              </a:ext>
            </a:extLst>
          </p:cNvPr>
          <p:cNvCxnSpPr>
            <a:cxnSpLocks/>
          </p:cNvCxnSpPr>
          <p:nvPr/>
        </p:nvCxnSpPr>
        <p:spPr>
          <a:xfrm>
            <a:off x="4970989" y="4006543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8E7D1638-EB7E-AA40-9415-420F5B095CAB}"/>
              </a:ext>
            </a:extLst>
          </p:cNvPr>
          <p:cNvSpPr/>
          <p:nvPr/>
        </p:nvSpPr>
        <p:spPr>
          <a:xfrm>
            <a:off x="5090358" y="2022630"/>
            <a:ext cx="2263806" cy="1793289"/>
          </a:xfrm>
          <a:custGeom>
            <a:avLst/>
            <a:gdLst>
              <a:gd name="connsiteX0" fmla="*/ 0 w 2263806"/>
              <a:gd name="connsiteY0" fmla="*/ 1793289 h 1793289"/>
              <a:gd name="connsiteX1" fmla="*/ 1429305 w 2263806"/>
              <a:gd name="connsiteY1" fmla="*/ 1296140 h 1793289"/>
              <a:gd name="connsiteX2" fmla="*/ 2263806 w 2263806"/>
              <a:gd name="connsiteY2" fmla="*/ 0 h 179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806" h="1793289">
                <a:moveTo>
                  <a:pt x="0" y="1793289"/>
                </a:moveTo>
                <a:cubicBezTo>
                  <a:pt x="526002" y="1694155"/>
                  <a:pt x="1052004" y="1595021"/>
                  <a:pt x="1429305" y="1296140"/>
                </a:cubicBezTo>
                <a:cubicBezTo>
                  <a:pt x="1806606" y="997259"/>
                  <a:pt x="2035206" y="498629"/>
                  <a:pt x="22638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F7AA7DE-22CD-4D46-AE6F-8ACE76F05868}"/>
              </a:ext>
            </a:extLst>
          </p:cNvPr>
          <p:cNvSpPr txBox="1"/>
          <p:nvPr/>
        </p:nvSpPr>
        <p:spPr>
          <a:xfrm>
            <a:off x="5042997" y="393453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O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7B001F3-09B5-C84B-96BB-EAA340D0DDD6}"/>
              </a:ext>
            </a:extLst>
          </p:cNvPr>
          <p:cNvSpPr txBox="1"/>
          <p:nvPr/>
        </p:nvSpPr>
        <p:spPr>
          <a:xfrm>
            <a:off x="8067333" y="3934535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Time</a:t>
            </a:r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BDF43D55-EB9D-8945-953A-2A1CDD0C4BF0}"/>
              </a:ext>
            </a:extLst>
          </p:cNvPr>
          <p:cNvCxnSpPr>
            <a:cxnSpLocks/>
          </p:cNvCxnSpPr>
          <p:nvPr/>
        </p:nvCxnSpPr>
        <p:spPr>
          <a:xfrm flipV="1">
            <a:off x="6555165" y="1630279"/>
            <a:ext cx="0" cy="23762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A7B1CC5-3272-E041-B1B2-B15770DA2858}"/>
              </a:ext>
            </a:extLst>
          </p:cNvPr>
          <p:cNvSpPr txBox="1"/>
          <p:nvPr/>
        </p:nvSpPr>
        <p:spPr>
          <a:xfrm>
            <a:off x="6411149" y="400654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/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0E88B0A-8A92-A248-A8DC-35C8F82FC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05" y="1270239"/>
                <a:ext cx="486865" cy="276999"/>
              </a:xfrm>
              <a:prstGeom prst="rect">
                <a:avLst/>
              </a:prstGeom>
              <a:blipFill>
                <a:blip r:embed="rId5"/>
                <a:stretch>
                  <a:fillRect l="-15385" r="-12821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/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kumimoji="1" lang="en-US" altLang="ja-JP" sz="3200" b="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ja-JP" sz="32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ja-JP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d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ja-JP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BD740F6-9DA0-1143-9EF6-67AEA440B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509120"/>
                <a:ext cx="2826479" cy="733919"/>
              </a:xfrm>
              <a:prstGeom prst="rect">
                <a:avLst/>
              </a:prstGeom>
              <a:blipFill>
                <a:blip r:embed="rId6"/>
                <a:stretch>
                  <a:fillRect l="-4018" r="-3571" b="-118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8D910FAF-480E-DF46-9ADE-305B14AB1D4E}"/>
              </a:ext>
            </a:extLst>
          </p:cNvPr>
          <p:cNvCxnSpPr>
            <a:cxnSpLocks/>
          </p:cNvCxnSpPr>
          <p:nvPr/>
        </p:nvCxnSpPr>
        <p:spPr>
          <a:xfrm flipV="1">
            <a:off x="5876925" y="2286000"/>
            <a:ext cx="1724025" cy="1660525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4E28E614-90EC-7040-8B08-A79AD30BDC25}"/>
              </a:ext>
            </a:extLst>
          </p:cNvPr>
          <p:cNvSpPr/>
          <p:nvPr/>
        </p:nvSpPr>
        <p:spPr>
          <a:xfrm>
            <a:off x="6518082" y="326423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E4152151-C827-D546-B3C3-3682635A2FAE}"/>
              </a:ext>
            </a:extLst>
          </p:cNvPr>
          <p:cNvSpPr/>
          <p:nvPr/>
        </p:nvSpPr>
        <p:spPr>
          <a:xfrm>
            <a:off x="6714932" y="306738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FE2A0CA-238D-F246-8965-26563D793DCA}"/>
              </a:ext>
            </a:extLst>
          </p:cNvPr>
          <p:cNvSpPr txBox="1"/>
          <p:nvPr/>
        </p:nvSpPr>
        <p:spPr>
          <a:xfrm>
            <a:off x="6642924" y="400971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t+dt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BD9CB93-A0B0-8248-A1D0-E652C8FFB12B}"/>
              </a:ext>
            </a:extLst>
          </p:cNvPr>
          <p:cNvSpPr txBox="1"/>
          <p:nvPr/>
        </p:nvSpPr>
        <p:spPr>
          <a:xfrm>
            <a:off x="1802166" y="586813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時間変化＝</a:t>
            </a:r>
            <a:r>
              <a:rPr kumimoji="1" lang="ja-JP" altLang="en-US" sz="2800">
                <a:solidFill>
                  <a:srgbClr val="011893"/>
                </a:solidFill>
              </a:rPr>
              <a:t>現在</a:t>
            </a:r>
            <a:r>
              <a:rPr kumimoji="1" lang="ja-JP" altLang="en-US" sz="2800"/>
              <a:t>と</a:t>
            </a:r>
            <a:r>
              <a:rPr kumimoji="1" lang="ja-JP" altLang="en-US" sz="2800">
                <a:solidFill>
                  <a:srgbClr val="011893"/>
                </a:solidFill>
              </a:rPr>
              <a:t>少し未来</a:t>
            </a:r>
            <a:r>
              <a:rPr kumimoji="1" lang="ja-JP" altLang="en-US" sz="2800"/>
              <a:t>の差</a:t>
            </a:r>
          </a:p>
        </p:txBody>
      </p:sp>
    </p:spTree>
    <p:extLst>
      <p:ext uri="{BB962C8B-B14F-4D97-AF65-F5344CB8AC3E}">
        <p14:creationId xmlns:p14="http://schemas.microsoft.com/office/powerpoint/2010/main" val="1565728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空間微分</a:t>
            </a:r>
            <a:r>
              <a:rPr kumimoji="1" lang="ja-JP" altLang="en-US" dirty="0" smtClean="0"/>
              <a:t>の離散化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9537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D8A0D26-7632-0C4D-B870-FF4CF215C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0293"/>
            <a:ext cx="9144000" cy="754062"/>
          </a:xfrm>
        </p:spPr>
        <p:txBody>
          <a:bodyPr/>
          <a:lstStyle/>
          <a:p>
            <a:r>
              <a:rPr lang="ja-JP" altLang="en-US" dirty="0" smtClean="0"/>
              <a:t>時間</a:t>
            </a:r>
            <a:r>
              <a:rPr lang="ja-JP" altLang="en-US" dirty="0"/>
              <a:t>発展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/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8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4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8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93CB48F-6C50-054F-B56A-3724535CA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20" y="1132840"/>
                <a:ext cx="3789680" cy="1482201"/>
              </a:xfrm>
              <a:prstGeom prst="rect">
                <a:avLst/>
              </a:prstGeom>
              <a:blipFill>
                <a:blip r:embed="rId2"/>
                <a:stretch>
                  <a:fillRect l="-1003" r="-334" b="-127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E3BDD33-10B6-C94F-B70B-127BA841F22C}"/>
              </a:ext>
            </a:extLst>
          </p:cNvPr>
          <p:cNvSpPr/>
          <p:nvPr/>
        </p:nvSpPr>
        <p:spPr>
          <a:xfrm>
            <a:off x="2682240" y="1259840"/>
            <a:ext cx="904240" cy="1442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E8482A-C854-5A40-9108-D25CC8279952}"/>
              </a:ext>
            </a:extLst>
          </p:cNvPr>
          <p:cNvSpPr/>
          <p:nvPr/>
        </p:nvSpPr>
        <p:spPr>
          <a:xfrm>
            <a:off x="5151120" y="1168400"/>
            <a:ext cx="1168400" cy="15443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E3C78-48B9-B74B-9DB5-75AA5AA4CA7E}"/>
              </a:ext>
            </a:extLst>
          </p:cNvPr>
          <p:cNvSpPr txBox="1"/>
          <p:nvPr/>
        </p:nvSpPr>
        <p:spPr>
          <a:xfrm>
            <a:off x="711200" y="278384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ある場所の時間変化量は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27ACCA-3862-774D-B35A-82D9123C603D}"/>
              </a:ext>
            </a:extLst>
          </p:cNvPr>
          <p:cNvSpPr txBox="1"/>
          <p:nvPr/>
        </p:nvSpPr>
        <p:spPr>
          <a:xfrm>
            <a:off x="4599166" y="2783840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まわりの平均との差をへらそうとする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6075D23-2CFB-1B40-8153-9B1420C694A3}"/>
              </a:ext>
            </a:extLst>
          </p:cNvPr>
          <p:cNvCxnSpPr>
            <a:cxnSpLocks/>
          </p:cNvCxnSpPr>
          <p:nvPr/>
        </p:nvCxnSpPr>
        <p:spPr>
          <a:xfrm>
            <a:off x="25468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EF773EB-3EA6-EF4B-9707-C1E6CC5B9302}"/>
              </a:ext>
            </a:extLst>
          </p:cNvPr>
          <p:cNvCxnSpPr>
            <a:cxnSpLocks/>
          </p:cNvCxnSpPr>
          <p:nvPr/>
        </p:nvCxnSpPr>
        <p:spPr>
          <a:xfrm>
            <a:off x="255893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D9C575F-5F21-E444-855D-991E5022D5B6}"/>
              </a:ext>
            </a:extLst>
          </p:cNvPr>
          <p:cNvCxnSpPr>
            <a:cxnSpLocks/>
          </p:cNvCxnSpPr>
          <p:nvPr/>
        </p:nvCxnSpPr>
        <p:spPr>
          <a:xfrm>
            <a:off x="54271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3474387-93A9-9741-8428-7CA00F042946}"/>
              </a:ext>
            </a:extLst>
          </p:cNvPr>
          <p:cNvCxnSpPr>
            <a:cxnSpLocks/>
          </p:cNvCxnSpPr>
          <p:nvPr/>
        </p:nvCxnSpPr>
        <p:spPr>
          <a:xfrm>
            <a:off x="83074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AED3F19-A5FD-F34B-9E39-4C1FCBAE2E3B}"/>
              </a:ext>
            </a:extLst>
          </p:cNvPr>
          <p:cNvCxnSpPr>
            <a:cxnSpLocks/>
          </p:cNvCxnSpPr>
          <p:nvPr/>
        </p:nvCxnSpPr>
        <p:spPr>
          <a:xfrm>
            <a:off x="1118776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A48885C-AA2D-E843-BA4B-3C3613AB89DD}"/>
              </a:ext>
            </a:extLst>
          </p:cNvPr>
          <p:cNvCxnSpPr>
            <a:cxnSpLocks/>
          </p:cNvCxnSpPr>
          <p:nvPr/>
        </p:nvCxnSpPr>
        <p:spPr>
          <a:xfrm>
            <a:off x="1406808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C289F9C-10F1-9242-8EE7-3894F5D45058}"/>
              </a:ext>
            </a:extLst>
          </p:cNvPr>
          <p:cNvCxnSpPr>
            <a:cxnSpLocks/>
          </p:cNvCxnSpPr>
          <p:nvPr/>
        </p:nvCxnSpPr>
        <p:spPr>
          <a:xfrm>
            <a:off x="1694840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C36B2F5F-9272-744B-A75E-9B86C0C9C09A}"/>
              </a:ext>
            </a:extLst>
          </p:cNvPr>
          <p:cNvCxnSpPr>
            <a:cxnSpLocks/>
          </p:cNvCxnSpPr>
          <p:nvPr/>
        </p:nvCxnSpPr>
        <p:spPr>
          <a:xfrm>
            <a:off x="1982872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7096B0C-DF22-C44E-B9EA-79D74D2DFBDC}"/>
              </a:ext>
            </a:extLst>
          </p:cNvPr>
          <p:cNvCxnSpPr>
            <a:cxnSpLocks/>
          </p:cNvCxnSpPr>
          <p:nvPr/>
        </p:nvCxnSpPr>
        <p:spPr>
          <a:xfrm>
            <a:off x="2270904" y="3475256"/>
            <a:ext cx="0" cy="2304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67300ED-34F1-304B-BEDC-7E40BB5E3BF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62A07E8-332D-E347-96E4-DB034414E15A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A0D9E00-8F85-744E-8A09-46B702C82908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C7B243D-DB5E-1F48-B9D2-04DD6304153D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45123B1-A603-4F41-B0E4-C3810F82B603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B5FCF53-B411-714A-9935-14C77BE40164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CFC01E4-0D4E-8C46-BDDC-4DFA007D6214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F5385D8-39F9-A14C-9C93-B649AA2846BB}"/>
              </a:ext>
            </a:extLst>
          </p:cNvPr>
          <p:cNvCxnSpPr/>
          <p:nvPr/>
        </p:nvCxnSpPr>
        <p:spPr>
          <a:xfrm>
            <a:off x="254680" y="549148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6AACE48B-122B-0947-A5C0-106B63B664EB}"/>
              </a:ext>
            </a:extLst>
          </p:cNvPr>
          <p:cNvCxnSpPr/>
          <p:nvPr/>
        </p:nvCxnSpPr>
        <p:spPr>
          <a:xfrm>
            <a:off x="254680" y="577951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AFB87B2-E186-014A-BBBC-C3DAADB326FC}"/>
              </a:ext>
            </a:extLst>
          </p:cNvPr>
          <p:cNvSpPr/>
          <p:nvPr/>
        </p:nvSpPr>
        <p:spPr>
          <a:xfrm>
            <a:off x="254680" y="549148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00716D3-3664-E047-8110-AF66B10A3EE2}"/>
              </a:ext>
            </a:extLst>
          </p:cNvPr>
          <p:cNvSpPr/>
          <p:nvPr/>
        </p:nvSpPr>
        <p:spPr>
          <a:xfrm>
            <a:off x="2270904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13475D9-53CF-B54D-B14F-2C1D51CDC547}"/>
              </a:ext>
            </a:extLst>
          </p:cNvPr>
          <p:cNvSpPr/>
          <p:nvPr/>
        </p:nvSpPr>
        <p:spPr>
          <a:xfrm>
            <a:off x="1982872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96F8736-C926-5A4F-9CF9-C556FE62086C}"/>
              </a:ext>
            </a:extLst>
          </p:cNvPr>
          <p:cNvSpPr/>
          <p:nvPr/>
        </p:nvSpPr>
        <p:spPr>
          <a:xfrm>
            <a:off x="1694840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75A3B5-260B-1647-A37A-0DAA82E96922}"/>
              </a:ext>
            </a:extLst>
          </p:cNvPr>
          <p:cNvSpPr/>
          <p:nvPr/>
        </p:nvSpPr>
        <p:spPr>
          <a:xfrm>
            <a:off x="1406808" y="5491480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5AE2716-B618-D245-B6AD-477CA63CE253}"/>
              </a:ext>
            </a:extLst>
          </p:cNvPr>
          <p:cNvSpPr/>
          <p:nvPr/>
        </p:nvSpPr>
        <p:spPr>
          <a:xfrm>
            <a:off x="1118776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BC828B9-FB6D-B246-A06E-537DED52112D}"/>
              </a:ext>
            </a:extLst>
          </p:cNvPr>
          <p:cNvSpPr/>
          <p:nvPr/>
        </p:nvSpPr>
        <p:spPr>
          <a:xfrm>
            <a:off x="830744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D1096E1-1C69-EB49-8AF5-6DF220FAC10E}"/>
              </a:ext>
            </a:extLst>
          </p:cNvPr>
          <p:cNvSpPr/>
          <p:nvPr/>
        </p:nvSpPr>
        <p:spPr>
          <a:xfrm>
            <a:off x="542712" y="549148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C446453-0655-B740-866C-7274974355E3}"/>
              </a:ext>
            </a:extLst>
          </p:cNvPr>
          <p:cNvSpPr/>
          <p:nvPr/>
        </p:nvSpPr>
        <p:spPr>
          <a:xfrm>
            <a:off x="254680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66CAB2F-69B7-5B40-A60B-9AFEC26D85A0}"/>
              </a:ext>
            </a:extLst>
          </p:cNvPr>
          <p:cNvSpPr/>
          <p:nvPr/>
        </p:nvSpPr>
        <p:spPr>
          <a:xfrm>
            <a:off x="2270904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2D97AAA-FAFD-424B-84CF-30377F3E03C0}"/>
              </a:ext>
            </a:extLst>
          </p:cNvPr>
          <p:cNvSpPr/>
          <p:nvPr/>
        </p:nvSpPr>
        <p:spPr>
          <a:xfrm>
            <a:off x="1982872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E0C0410-05BB-9447-A031-98AA6E386854}"/>
              </a:ext>
            </a:extLst>
          </p:cNvPr>
          <p:cNvSpPr/>
          <p:nvPr/>
        </p:nvSpPr>
        <p:spPr>
          <a:xfrm>
            <a:off x="1694840" y="5203448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B01BAE5-DE83-8449-A8AF-786553D11845}"/>
              </a:ext>
            </a:extLst>
          </p:cNvPr>
          <p:cNvSpPr/>
          <p:nvPr/>
        </p:nvSpPr>
        <p:spPr>
          <a:xfrm>
            <a:off x="1406808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2CD0BE7-AA54-8549-A415-3C0F821C880E}"/>
              </a:ext>
            </a:extLst>
          </p:cNvPr>
          <p:cNvSpPr/>
          <p:nvPr/>
        </p:nvSpPr>
        <p:spPr>
          <a:xfrm>
            <a:off x="1118776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C1845147-A4E0-A84E-8DFA-99B53382044A}"/>
              </a:ext>
            </a:extLst>
          </p:cNvPr>
          <p:cNvSpPr/>
          <p:nvPr/>
        </p:nvSpPr>
        <p:spPr>
          <a:xfrm>
            <a:off x="830744" y="520344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03D9C0E-0608-7341-9A53-9272D3A26FDA}"/>
              </a:ext>
            </a:extLst>
          </p:cNvPr>
          <p:cNvSpPr/>
          <p:nvPr/>
        </p:nvSpPr>
        <p:spPr>
          <a:xfrm>
            <a:off x="542712" y="520344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2CC12D1-4EEE-064F-B6EF-31899CEA2427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C425652-E2D3-CA40-BAE8-AE3939C6342B}"/>
              </a:ext>
            </a:extLst>
          </p:cNvPr>
          <p:cNvCxnSpPr/>
          <p:nvPr/>
        </p:nvCxnSpPr>
        <p:spPr>
          <a:xfrm>
            <a:off x="254680" y="491541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D6B12A5-9D40-CB47-A72C-7285506D52C9}"/>
              </a:ext>
            </a:extLst>
          </p:cNvPr>
          <p:cNvCxnSpPr/>
          <p:nvPr/>
        </p:nvCxnSpPr>
        <p:spPr>
          <a:xfrm>
            <a:off x="254680" y="520344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660C195-88A1-904F-8CB9-B0062BFEA789}"/>
              </a:ext>
            </a:extLst>
          </p:cNvPr>
          <p:cNvSpPr/>
          <p:nvPr/>
        </p:nvSpPr>
        <p:spPr>
          <a:xfrm>
            <a:off x="254680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C55EB5C-CA10-B646-A812-530985F834B1}"/>
              </a:ext>
            </a:extLst>
          </p:cNvPr>
          <p:cNvSpPr/>
          <p:nvPr/>
        </p:nvSpPr>
        <p:spPr>
          <a:xfrm>
            <a:off x="2270904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4501785-A5F6-4640-AC97-973D50B6695F}"/>
              </a:ext>
            </a:extLst>
          </p:cNvPr>
          <p:cNvSpPr/>
          <p:nvPr/>
        </p:nvSpPr>
        <p:spPr>
          <a:xfrm>
            <a:off x="1982872" y="4915416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A1ECBCB-88F9-8048-AD18-8AE082C855A1}"/>
              </a:ext>
            </a:extLst>
          </p:cNvPr>
          <p:cNvSpPr/>
          <p:nvPr/>
        </p:nvSpPr>
        <p:spPr>
          <a:xfrm>
            <a:off x="1694840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B13F4A1-3873-934C-B653-5C50FD66A8CA}"/>
              </a:ext>
            </a:extLst>
          </p:cNvPr>
          <p:cNvSpPr/>
          <p:nvPr/>
        </p:nvSpPr>
        <p:spPr>
          <a:xfrm>
            <a:off x="1406808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7FBF0B5-79EE-B040-AEFC-562C7A88F3F7}"/>
              </a:ext>
            </a:extLst>
          </p:cNvPr>
          <p:cNvSpPr/>
          <p:nvPr/>
        </p:nvSpPr>
        <p:spPr>
          <a:xfrm>
            <a:off x="1118776" y="4915416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F825631-18C2-D840-A288-B0AAD368C4E1}"/>
              </a:ext>
            </a:extLst>
          </p:cNvPr>
          <p:cNvSpPr/>
          <p:nvPr/>
        </p:nvSpPr>
        <p:spPr>
          <a:xfrm>
            <a:off x="830744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9BC5F60-B78E-E64E-A59F-81CB2F4710E2}"/>
              </a:ext>
            </a:extLst>
          </p:cNvPr>
          <p:cNvSpPr/>
          <p:nvPr/>
        </p:nvSpPr>
        <p:spPr>
          <a:xfrm>
            <a:off x="542712" y="491541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FF9A49D-5DFE-AC48-8E63-C26C0653DE5B}"/>
              </a:ext>
            </a:extLst>
          </p:cNvPr>
          <p:cNvSpPr/>
          <p:nvPr/>
        </p:nvSpPr>
        <p:spPr>
          <a:xfrm>
            <a:off x="254680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884A6E7-7D02-D547-AAE5-AE9F7CA09655}"/>
              </a:ext>
            </a:extLst>
          </p:cNvPr>
          <p:cNvSpPr/>
          <p:nvPr/>
        </p:nvSpPr>
        <p:spPr>
          <a:xfrm>
            <a:off x="2270904" y="4627384"/>
            <a:ext cx="288032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3019DF1-4C06-CF48-A112-1FB68A4BD58E}"/>
              </a:ext>
            </a:extLst>
          </p:cNvPr>
          <p:cNvSpPr/>
          <p:nvPr/>
        </p:nvSpPr>
        <p:spPr>
          <a:xfrm>
            <a:off x="1982872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9E01589-BB7E-5844-98BF-D48889695CBB}"/>
              </a:ext>
            </a:extLst>
          </p:cNvPr>
          <p:cNvSpPr/>
          <p:nvPr/>
        </p:nvSpPr>
        <p:spPr>
          <a:xfrm>
            <a:off x="1694840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EC718181-5299-0C4C-975E-63C4FA0F3986}"/>
              </a:ext>
            </a:extLst>
          </p:cNvPr>
          <p:cNvSpPr/>
          <p:nvPr/>
        </p:nvSpPr>
        <p:spPr>
          <a:xfrm>
            <a:off x="1406808" y="4627384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5CFB37FF-D396-C04E-B771-A842B40E9184}"/>
              </a:ext>
            </a:extLst>
          </p:cNvPr>
          <p:cNvSpPr/>
          <p:nvPr/>
        </p:nvSpPr>
        <p:spPr>
          <a:xfrm>
            <a:off x="1118776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9DA57E7B-3603-C747-8B00-6B37FBD9FF79}"/>
              </a:ext>
            </a:extLst>
          </p:cNvPr>
          <p:cNvSpPr/>
          <p:nvPr/>
        </p:nvSpPr>
        <p:spPr>
          <a:xfrm>
            <a:off x="830744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3D1852A0-B0B5-C54A-9EF7-F9A6CA15F89C}"/>
              </a:ext>
            </a:extLst>
          </p:cNvPr>
          <p:cNvSpPr/>
          <p:nvPr/>
        </p:nvSpPr>
        <p:spPr>
          <a:xfrm>
            <a:off x="542712" y="4627384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36894F9F-04F2-784C-A499-37713AB2E6E7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B4EEB218-4D34-EC43-97A4-B24FD192458F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2EFDF2F-3EB8-0C49-85B9-A8054513DBC4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F0E63F51-39A7-C141-BC17-1A54BE43837C}"/>
              </a:ext>
            </a:extLst>
          </p:cNvPr>
          <p:cNvCxnSpPr/>
          <p:nvPr/>
        </p:nvCxnSpPr>
        <p:spPr>
          <a:xfrm>
            <a:off x="254680" y="4339352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BAF3975D-F8B7-314D-8EF7-354FEAC5BF25}"/>
              </a:ext>
            </a:extLst>
          </p:cNvPr>
          <p:cNvCxnSpPr/>
          <p:nvPr/>
        </p:nvCxnSpPr>
        <p:spPr>
          <a:xfrm>
            <a:off x="254680" y="4627384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7FCB7874-D499-F949-A788-EDE79A1535B2}"/>
              </a:ext>
            </a:extLst>
          </p:cNvPr>
          <p:cNvSpPr/>
          <p:nvPr/>
        </p:nvSpPr>
        <p:spPr>
          <a:xfrm>
            <a:off x="254680" y="4339352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BE806F4-D84C-9E4D-8C2E-3A633BD55BD4}"/>
              </a:ext>
            </a:extLst>
          </p:cNvPr>
          <p:cNvSpPr/>
          <p:nvPr/>
        </p:nvSpPr>
        <p:spPr>
          <a:xfrm>
            <a:off x="2270904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18FAE07E-2191-CA4C-B10E-0ABF618F33BC}"/>
              </a:ext>
            </a:extLst>
          </p:cNvPr>
          <p:cNvSpPr/>
          <p:nvPr/>
        </p:nvSpPr>
        <p:spPr>
          <a:xfrm>
            <a:off x="1982872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1B77A35E-8896-134E-85E6-6C677EA59330}"/>
              </a:ext>
            </a:extLst>
          </p:cNvPr>
          <p:cNvSpPr/>
          <p:nvPr/>
        </p:nvSpPr>
        <p:spPr>
          <a:xfrm>
            <a:off x="1406808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020D441-CA4E-1941-9725-6034A340C6F2}"/>
              </a:ext>
            </a:extLst>
          </p:cNvPr>
          <p:cNvSpPr/>
          <p:nvPr/>
        </p:nvSpPr>
        <p:spPr>
          <a:xfrm>
            <a:off x="1118776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DAEAFC15-6A93-2443-B22E-C5F99BC60721}"/>
              </a:ext>
            </a:extLst>
          </p:cNvPr>
          <p:cNvSpPr/>
          <p:nvPr/>
        </p:nvSpPr>
        <p:spPr>
          <a:xfrm>
            <a:off x="830744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3B4D36C-839C-864C-A101-BE4EC227904A}"/>
              </a:ext>
            </a:extLst>
          </p:cNvPr>
          <p:cNvSpPr/>
          <p:nvPr/>
        </p:nvSpPr>
        <p:spPr>
          <a:xfrm>
            <a:off x="542712" y="4339352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043AC91-D5F4-644F-8DDF-3A65B2DDC001}"/>
              </a:ext>
            </a:extLst>
          </p:cNvPr>
          <p:cNvSpPr/>
          <p:nvPr/>
        </p:nvSpPr>
        <p:spPr>
          <a:xfrm>
            <a:off x="254680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BC2B2F6D-0FDF-E041-8561-B905BD3C400A}"/>
              </a:ext>
            </a:extLst>
          </p:cNvPr>
          <p:cNvSpPr/>
          <p:nvPr/>
        </p:nvSpPr>
        <p:spPr>
          <a:xfrm>
            <a:off x="2270904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B1341B46-BA0F-074E-A342-02BDD5E4796D}"/>
              </a:ext>
            </a:extLst>
          </p:cNvPr>
          <p:cNvSpPr/>
          <p:nvPr/>
        </p:nvSpPr>
        <p:spPr>
          <a:xfrm>
            <a:off x="1118776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60CA6713-5449-164F-9DC3-0E64ADFD8B76}"/>
              </a:ext>
            </a:extLst>
          </p:cNvPr>
          <p:cNvSpPr/>
          <p:nvPr/>
        </p:nvSpPr>
        <p:spPr>
          <a:xfrm>
            <a:off x="830744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22E9A23F-9340-7440-A006-56320FF8437A}"/>
              </a:ext>
            </a:extLst>
          </p:cNvPr>
          <p:cNvSpPr/>
          <p:nvPr/>
        </p:nvSpPr>
        <p:spPr>
          <a:xfrm>
            <a:off x="542712" y="4051320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DD9EA216-7ED4-DD4A-9FB8-B0AA64B6301A}"/>
              </a:ext>
            </a:extLst>
          </p:cNvPr>
          <p:cNvCxnSpPr/>
          <p:nvPr/>
        </p:nvCxnSpPr>
        <p:spPr>
          <a:xfrm>
            <a:off x="254680" y="3475256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DE3218B2-9202-084C-989E-71C6D8EDDBF4}"/>
              </a:ext>
            </a:extLst>
          </p:cNvPr>
          <p:cNvCxnSpPr/>
          <p:nvPr/>
        </p:nvCxnSpPr>
        <p:spPr>
          <a:xfrm>
            <a:off x="254680" y="3763288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347379E-CC34-0444-83A5-232A1733CA6E}"/>
              </a:ext>
            </a:extLst>
          </p:cNvPr>
          <p:cNvCxnSpPr/>
          <p:nvPr/>
        </p:nvCxnSpPr>
        <p:spPr>
          <a:xfrm>
            <a:off x="254680" y="4051320"/>
            <a:ext cx="2304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B7FCC8D0-5E27-E347-8070-85695196AB04}"/>
              </a:ext>
            </a:extLst>
          </p:cNvPr>
          <p:cNvSpPr/>
          <p:nvPr/>
        </p:nvSpPr>
        <p:spPr>
          <a:xfrm>
            <a:off x="254680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B9915786-C494-D540-B013-70D9CF4D7BB1}"/>
              </a:ext>
            </a:extLst>
          </p:cNvPr>
          <p:cNvSpPr/>
          <p:nvPr/>
        </p:nvSpPr>
        <p:spPr>
          <a:xfrm>
            <a:off x="2270904" y="3763288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A4CE4A7C-9FC0-8542-A4D1-E8E9ECC22365}"/>
              </a:ext>
            </a:extLst>
          </p:cNvPr>
          <p:cNvSpPr/>
          <p:nvPr/>
        </p:nvSpPr>
        <p:spPr>
          <a:xfrm>
            <a:off x="1982872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5A4D2925-407F-244E-8A56-32589B9801EE}"/>
              </a:ext>
            </a:extLst>
          </p:cNvPr>
          <p:cNvSpPr/>
          <p:nvPr/>
        </p:nvSpPr>
        <p:spPr>
          <a:xfrm>
            <a:off x="1406808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80195EA-D82A-E647-87F6-30CADC13931E}"/>
              </a:ext>
            </a:extLst>
          </p:cNvPr>
          <p:cNvSpPr/>
          <p:nvPr/>
        </p:nvSpPr>
        <p:spPr>
          <a:xfrm>
            <a:off x="1118776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FB770614-46E7-5843-9CE7-7E2E97ADAD42}"/>
              </a:ext>
            </a:extLst>
          </p:cNvPr>
          <p:cNvSpPr/>
          <p:nvPr/>
        </p:nvSpPr>
        <p:spPr>
          <a:xfrm>
            <a:off x="830744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8D42800D-5F6A-D243-8963-E7543F3F7606}"/>
              </a:ext>
            </a:extLst>
          </p:cNvPr>
          <p:cNvSpPr/>
          <p:nvPr/>
        </p:nvSpPr>
        <p:spPr>
          <a:xfrm>
            <a:off x="542712" y="3763288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B24A9591-B483-2244-8F8F-0DB2234D3C73}"/>
              </a:ext>
            </a:extLst>
          </p:cNvPr>
          <p:cNvSpPr/>
          <p:nvPr/>
        </p:nvSpPr>
        <p:spPr>
          <a:xfrm>
            <a:off x="254680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0E287198-4AAD-7248-B119-2D3DBBC543C5}"/>
              </a:ext>
            </a:extLst>
          </p:cNvPr>
          <p:cNvSpPr/>
          <p:nvPr/>
        </p:nvSpPr>
        <p:spPr>
          <a:xfrm>
            <a:off x="2270904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51D369A-D453-3F4B-97A3-72C54344E999}"/>
              </a:ext>
            </a:extLst>
          </p:cNvPr>
          <p:cNvSpPr/>
          <p:nvPr/>
        </p:nvSpPr>
        <p:spPr>
          <a:xfrm>
            <a:off x="1982872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D843F082-8049-774D-96F9-8DB120BAC30A}"/>
              </a:ext>
            </a:extLst>
          </p:cNvPr>
          <p:cNvSpPr/>
          <p:nvPr/>
        </p:nvSpPr>
        <p:spPr>
          <a:xfrm>
            <a:off x="1694840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0DF5658-72F8-1643-8DC9-23CED443B72A}"/>
              </a:ext>
            </a:extLst>
          </p:cNvPr>
          <p:cNvSpPr/>
          <p:nvPr/>
        </p:nvSpPr>
        <p:spPr>
          <a:xfrm>
            <a:off x="1406808" y="3475256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699A57FD-5BD8-E346-93E2-321AFD52C0E2}"/>
              </a:ext>
            </a:extLst>
          </p:cNvPr>
          <p:cNvSpPr/>
          <p:nvPr/>
        </p:nvSpPr>
        <p:spPr>
          <a:xfrm>
            <a:off x="1118776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95B18512-9EAE-2849-B14C-453BD340C8C2}"/>
              </a:ext>
            </a:extLst>
          </p:cNvPr>
          <p:cNvSpPr/>
          <p:nvPr/>
        </p:nvSpPr>
        <p:spPr>
          <a:xfrm>
            <a:off x="830744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CFA81391-12F1-EF49-80DD-F463350BF153}"/>
              </a:ext>
            </a:extLst>
          </p:cNvPr>
          <p:cNvSpPr/>
          <p:nvPr/>
        </p:nvSpPr>
        <p:spPr>
          <a:xfrm>
            <a:off x="542712" y="3475256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47055741-ED4D-7E40-9532-B694C9EB7AB1}"/>
              </a:ext>
            </a:extLst>
          </p:cNvPr>
          <p:cNvSpPr/>
          <p:nvPr/>
        </p:nvSpPr>
        <p:spPr>
          <a:xfrm>
            <a:off x="1694840" y="4339352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AE6DDEE-47DE-3A4C-8A9A-3D5F3888666B}"/>
              </a:ext>
            </a:extLst>
          </p:cNvPr>
          <p:cNvSpPr/>
          <p:nvPr/>
        </p:nvSpPr>
        <p:spPr>
          <a:xfrm>
            <a:off x="1982872" y="4051320"/>
            <a:ext cx="288032" cy="288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699DA967-2702-B74E-8F10-3DE4269A1768}"/>
              </a:ext>
            </a:extLst>
          </p:cNvPr>
          <p:cNvSpPr/>
          <p:nvPr/>
        </p:nvSpPr>
        <p:spPr>
          <a:xfrm>
            <a:off x="1406808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274C640-C163-E747-80BE-B4FC80D42D00}"/>
              </a:ext>
            </a:extLst>
          </p:cNvPr>
          <p:cNvSpPr/>
          <p:nvPr/>
        </p:nvSpPr>
        <p:spPr>
          <a:xfrm>
            <a:off x="1694840" y="3763288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D479C75C-95AC-7640-A367-F5A996F9452B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1828800" y="3781306"/>
            <a:ext cx="1717040" cy="424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51F22DE8-A292-CE42-BEF8-8BCCBCE16956}"/>
              </a:ext>
            </a:extLst>
          </p:cNvPr>
          <p:cNvSpPr txBox="1"/>
          <p:nvPr/>
        </p:nvSpPr>
        <p:spPr>
          <a:xfrm>
            <a:off x="3545840" y="359664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この地点</a:t>
            </a:r>
            <a:r>
              <a:rPr kumimoji="1" lang="ja-JP" altLang="en-US"/>
              <a:t>での次のステップでの値を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C06CA0BA-5AEB-DD4B-9961-1D1D4C553688}"/>
              </a:ext>
            </a:extLst>
          </p:cNvPr>
          <p:cNvSpPr txBox="1"/>
          <p:nvPr/>
        </p:nvSpPr>
        <p:spPr>
          <a:xfrm>
            <a:off x="3566160" y="412496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周りの値</a:t>
            </a:r>
            <a:r>
              <a:rPr kumimoji="1" lang="ja-JP" altLang="en-US"/>
              <a:t>をみて決める</a:t>
            </a: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012F1C6B-D0DE-4C41-B5A8-4D90B0CA1D32}"/>
              </a:ext>
            </a:extLst>
          </p:cNvPr>
          <p:cNvCxnSpPr>
            <a:cxnSpLocks/>
            <a:stCxn id="106" idx="1"/>
            <a:endCxn id="69" idx="3"/>
          </p:cNvCxnSpPr>
          <p:nvPr/>
        </p:nvCxnSpPr>
        <p:spPr>
          <a:xfrm flipH="1">
            <a:off x="1982872" y="4309626"/>
            <a:ext cx="1583288" cy="173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7DD0877D-4BA7-A741-BEF5-131C03D85F01}"/>
              </a:ext>
            </a:extLst>
          </p:cNvPr>
          <p:cNvSpPr/>
          <p:nvPr/>
        </p:nvSpPr>
        <p:spPr>
          <a:xfrm>
            <a:off x="1694840" y="4051320"/>
            <a:ext cx="288032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2ABC3A2A-F267-E742-90E9-6946F18B70AD}"/>
              </a:ext>
            </a:extLst>
          </p:cNvPr>
          <p:cNvSpPr txBox="1"/>
          <p:nvPr/>
        </p:nvSpPr>
        <p:spPr>
          <a:xfrm>
            <a:off x="3553053" y="4663440"/>
            <a:ext cx="518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上記の操作をすべての地点について繰り返すと</a:t>
            </a:r>
            <a:endParaRPr kumimoji="1" lang="en-US" altLang="ja-JP"/>
          </a:p>
          <a:p>
            <a:r>
              <a:rPr lang="ja-JP" altLang="en-US"/>
              <a:t>次のステップ</a:t>
            </a:r>
            <a:r>
              <a:rPr lang="en-US" altLang="ja-JP"/>
              <a:t>(</a:t>
            </a:r>
            <a:r>
              <a:rPr lang="ja-JP" altLang="en-US"/>
              <a:t>少し未来</a:t>
            </a:r>
            <a:r>
              <a:rPr lang="en-US" altLang="ja-JP"/>
              <a:t>)</a:t>
            </a:r>
            <a:r>
              <a:rPr lang="ja-JP" altLang="en-US"/>
              <a:t>での「世界」がわかる</a:t>
            </a:r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6BFD96F2-C02E-B64E-8655-5C098C22FB62}"/>
              </a:ext>
            </a:extLst>
          </p:cNvPr>
          <p:cNvSpPr txBox="1"/>
          <p:nvPr/>
        </p:nvSpPr>
        <p:spPr>
          <a:xfrm>
            <a:off x="3045053" y="541528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「ステップ」を繰り返せば、遠い未来の世界がわかる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62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BBA5FB3-4966-0942-9959-459A884C7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08520" y="116632"/>
            <a:ext cx="9144000" cy="754062"/>
          </a:xfrm>
        </p:spPr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15F35E-AE7B-C846-9631-C6364E6CBCAA}"/>
              </a:ext>
            </a:extLst>
          </p:cNvPr>
          <p:cNvSpPr txBox="1"/>
          <p:nvPr/>
        </p:nvSpPr>
        <p:spPr>
          <a:xfrm>
            <a:off x="539552" y="1412776"/>
            <a:ext cx="5160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数値シミュレーション</a:t>
            </a:r>
            <a:endParaRPr lang="en-US" altLang="ja-JP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 smtClean="0"/>
              <a:t>ニュートンの運動方程式</a:t>
            </a:r>
            <a:endParaRPr kumimoji="1" lang="en-US" altLang="ja-JP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 smtClean="0"/>
              <a:t>反応拡散</a:t>
            </a:r>
            <a:r>
              <a:rPr lang="ja-JP" altLang="en-US" sz="3200" dirty="0"/>
              <a:t>方程式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47894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課題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：拡散方程式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764A803-6822-974C-B13D-ED8CB7522C82}"/>
              </a:ext>
            </a:extLst>
          </p:cNvPr>
          <p:cNvSpPr/>
          <p:nvPr/>
        </p:nvSpPr>
        <p:spPr>
          <a:xfrm>
            <a:off x="611560" y="4149080"/>
            <a:ext cx="2448272" cy="2448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A498A9E-07E8-E143-A514-55A76DCFC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60" y="1214120"/>
            <a:ext cx="1770380" cy="177038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FC61BCC-F6FF-454D-A053-83B86E3B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068320"/>
            <a:ext cx="523240" cy="5232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D14DE73-5074-B348-BCA7-DA9311C0B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40" y="3058160"/>
            <a:ext cx="523240" cy="52324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B11A793-9404-854E-9932-91DDCE5C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60" y="3037840"/>
            <a:ext cx="523240" cy="5232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/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" altLang="ja-JP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4400" b="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ja-JP" altLang="en-US" sz="4400"/>
              </a:p>
            </p:txBody>
          </p:sp>
        </mc:Choice>
        <mc:Fallback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7A49871-ED6B-F145-B461-20D773D6D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336" y="1584960"/>
                <a:ext cx="2557431" cy="1287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/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" altLang="ja-JP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240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5B24BDB-7CE4-604F-96B2-94F0D228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492896"/>
                <a:ext cx="1959190" cy="8042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2EB9C0E-5C3B-6D4A-A9C8-75DE8D53B845}"/>
              </a:ext>
            </a:extLst>
          </p:cNvPr>
          <p:cNvSpPr/>
          <p:nvPr/>
        </p:nvSpPr>
        <p:spPr>
          <a:xfrm>
            <a:off x="1403648" y="4941168"/>
            <a:ext cx="819944" cy="8199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905112-1F89-F641-98CB-DDF2AE01F1A9}"/>
              </a:ext>
            </a:extLst>
          </p:cNvPr>
          <p:cNvSpPr txBox="1"/>
          <p:nvPr/>
        </p:nvSpPr>
        <p:spPr>
          <a:xfrm>
            <a:off x="3419872" y="5013176"/>
            <a:ext cx="5057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正方形領域の中央部分を正方形状に熱し</a:t>
            </a:r>
            <a:r>
              <a:rPr lang="ja-JP" altLang="en-US" sz="2000"/>
              <a:t>、</a:t>
            </a:r>
            <a:endParaRPr lang="en-US" altLang="ja-JP" sz="2000"/>
          </a:p>
          <a:p>
            <a:r>
              <a:rPr kumimoji="1" lang="ja-JP" altLang="en-US" sz="2000"/>
              <a:t>熱がどのように伝わっていくか観察する</a:t>
            </a:r>
            <a:endParaRPr kumimoji="1"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1647524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課題</a:t>
            </a:r>
            <a:r>
              <a:rPr kumimoji="1" lang="en-US" altLang="ja-JP" dirty="0" smtClean="0"/>
              <a:t>2</a:t>
            </a:r>
            <a:r>
              <a:rPr kumimoji="1" lang="ja-JP" altLang="en-US" smtClean="0"/>
              <a:t>：反応拡散方程式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4044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DFB8045-DA9F-E945-BDB8-4AEC94DCC1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テーマ</a:t>
            </a:r>
            <a:r>
              <a:rPr lang="en-US" altLang="ja-JP"/>
              <a:t>2</a:t>
            </a:r>
            <a:r>
              <a:rPr lang="ja-JP" altLang="en-US"/>
              <a:t>：反応拡散方程式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70543FC-B402-B041-B59B-3C0175E4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645024"/>
            <a:ext cx="1066800" cy="127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6A363F6-4C08-E046-8304-02E62B8B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987" y="3645024"/>
            <a:ext cx="1066800" cy="127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0421E4D-3FC3-E649-9B34-6B7579A93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645024"/>
            <a:ext cx="1066800" cy="127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85C1AB2-620D-5847-90C1-3FCAF0499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03648" y="2852936"/>
            <a:ext cx="621928" cy="6219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3B1F1CE-4255-904A-92A7-B03C92D76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67544" y="2852936"/>
            <a:ext cx="621928" cy="6219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B55471F-AB0D-B24C-8653-BFDCD53D9F72}"/>
              </a:ext>
            </a:extLst>
          </p:cNvPr>
          <p:cNvSpPr txBox="1"/>
          <p:nvPr/>
        </p:nvSpPr>
        <p:spPr>
          <a:xfrm>
            <a:off x="1547664" y="1196752"/>
            <a:ext cx="5678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3200"/>
              <a:t>Belousov-Zhabotinsky (BZ) </a:t>
            </a:r>
            <a:r>
              <a:rPr lang="ja-JP" altLang="en-US" sz="3200"/>
              <a:t>反応</a:t>
            </a:r>
            <a:endParaRPr kumimoji="1" lang="ja-JP" altLang="en-US" sz="320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518033D-20CD-F349-8179-0E9ECB3B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74" y="3645024"/>
            <a:ext cx="1066800" cy="127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CD823C9-40A4-B64C-9495-40F3CA66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60" y="3645024"/>
            <a:ext cx="1066800" cy="1270000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3D6E5F70-30BA-634F-BE5A-9D2C58F5D15F}"/>
              </a:ext>
            </a:extLst>
          </p:cNvPr>
          <p:cNvSpPr/>
          <p:nvPr/>
        </p:nvSpPr>
        <p:spPr>
          <a:xfrm>
            <a:off x="20517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47662CA7-39D1-D64E-93E1-DEBB1FA236D8}"/>
              </a:ext>
            </a:extLst>
          </p:cNvPr>
          <p:cNvSpPr/>
          <p:nvPr/>
        </p:nvSpPr>
        <p:spPr>
          <a:xfrm>
            <a:off x="3923928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962603DB-C2D6-864D-98A6-FC5D9E2DC29E}"/>
              </a:ext>
            </a:extLst>
          </p:cNvPr>
          <p:cNvSpPr/>
          <p:nvPr/>
        </p:nvSpPr>
        <p:spPr>
          <a:xfrm>
            <a:off x="5652120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54590003-2203-1448-8694-1F6A1C58BB74}"/>
              </a:ext>
            </a:extLst>
          </p:cNvPr>
          <p:cNvSpPr/>
          <p:nvPr/>
        </p:nvSpPr>
        <p:spPr>
          <a:xfrm>
            <a:off x="7308304" y="4077072"/>
            <a:ext cx="432048" cy="447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EC8055E-602F-334E-A3B2-32865CC40127}"/>
              </a:ext>
            </a:extLst>
          </p:cNvPr>
          <p:cNvSpPr txBox="1"/>
          <p:nvPr/>
        </p:nvSpPr>
        <p:spPr>
          <a:xfrm>
            <a:off x="107504" y="242088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いくつかの溶液を</a:t>
            </a:r>
            <a:r>
              <a:rPr lang="ja-JP" altLang="en-US"/>
              <a:t>混ぜる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524F64E-B72B-0E42-BF2C-C3A1C9E41ED4}"/>
              </a:ext>
            </a:extLst>
          </p:cNvPr>
          <p:cNvSpPr txBox="1"/>
          <p:nvPr/>
        </p:nvSpPr>
        <p:spPr>
          <a:xfrm>
            <a:off x="4355976" y="285293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色が周期的に変わっていく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365C6A-D52C-A342-BAB7-1E0ED54E2D1B}"/>
              </a:ext>
            </a:extLst>
          </p:cNvPr>
          <p:cNvSpPr txBox="1"/>
          <p:nvPr/>
        </p:nvSpPr>
        <p:spPr>
          <a:xfrm>
            <a:off x="755576" y="551723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周期的な</a:t>
            </a:r>
            <a:r>
              <a:rPr lang="ja-JP" altLang="en-US" sz="2800">
                <a:solidFill>
                  <a:srgbClr val="011893"/>
                </a:solidFill>
              </a:rPr>
              <a:t>化学反応</a:t>
            </a:r>
            <a:r>
              <a:rPr lang="ja-JP" altLang="en-US" sz="2800"/>
              <a:t>が</a:t>
            </a:r>
            <a:r>
              <a:rPr lang="ja-JP" altLang="en-US" sz="2800">
                <a:solidFill>
                  <a:srgbClr val="011893"/>
                </a:solidFill>
              </a:rPr>
              <a:t>拡散</a:t>
            </a:r>
            <a:r>
              <a:rPr lang="ja-JP" altLang="en-US" sz="2800"/>
              <a:t>と組み合わさると？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810994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4D7FF44-94A1-9F45-8C25-6A6CFEF04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テーマ</a:t>
            </a:r>
            <a:r>
              <a:rPr kumimoji="1" lang="en-US" altLang="ja-JP"/>
              <a:t>2</a:t>
            </a:r>
            <a:r>
              <a:rPr kumimoji="1" lang="ja-JP" altLang="en-US"/>
              <a:t>：反応拡散方程式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8D507E-7563-0842-99A3-75FEB0FFB79F}"/>
              </a:ext>
            </a:extLst>
          </p:cNvPr>
          <p:cNvSpPr txBox="1"/>
          <p:nvPr/>
        </p:nvSpPr>
        <p:spPr>
          <a:xfrm>
            <a:off x="611560" y="1268760"/>
            <a:ext cx="816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二種類の化学物質</a:t>
            </a:r>
            <a:r>
              <a:rPr kumimoji="1" lang="en-US" altLang="ja-JP" sz="2400"/>
              <a:t>u</a:t>
            </a:r>
            <a:r>
              <a:rPr kumimoji="1" lang="ja-JP" altLang="en-US" sz="2400"/>
              <a:t>と</a:t>
            </a:r>
            <a:r>
              <a:rPr kumimoji="1" lang="en-US" altLang="ja-JP" sz="2400"/>
              <a:t>v</a:t>
            </a:r>
            <a:r>
              <a:rPr lang="ja-JP" altLang="en-US" sz="2400"/>
              <a:t>がお互いに</a:t>
            </a:r>
            <a:r>
              <a:rPr lang="ja-JP" altLang="en-US" sz="2400">
                <a:solidFill>
                  <a:srgbClr val="011893"/>
                </a:solidFill>
              </a:rPr>
              <a:t>反応</a:t>
            </a:r>
            <a:r>
              <a:rPr lang="ja-JP" altLang="en-US" sz="2400"/>
              <a:t>しながら</a:t>
            </a:r>
            <a:r>
              <a:rPr lang="ja-JP" altLang="en-US" sz="2400">
                <a:solidFill>
                  <a:srgbClr val="011893"/>
                </a:solidFill>
              </a:rPr>
              <a:t>拡散</a:t>
            </a:r>
            <a:r>
              <a:rPr lang="ja-JP" altLang="en-US" sz="2400"/>
              <a:t>する式</a:t>
            </a:r>
            <a:endParaRPr kumimoji="1" lang="ja-JP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/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50FF742-83B4-114D-9F8F-A1972586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1988840"/>
                <a:ext cx="5328592" cy="819263"/>
              </a:xfrm>
              <a:prstGeom prst="rect">
                <a:avLst/>
              </a:prstGeom>
              <a:blipFill>
                <a:blip r:embed="rId2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/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en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1" lang="en-US" altLang="ja-JP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ja-JP" sz="2800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4956EA3-1B11-414B-82E3-E737AA92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41" y="2996952"/>
                <a:ext cx="5328592" cy="819263"/>
              </a:xfrm>
              <a:prstGeom prst="rect">
                <a:avLst/>
              </a:prstGeom>
              <a:blipFill>
                <a:blip r:embed="rId3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7B3E7BF-9E75-E046-9616-0B129EF98B0C}"/>
              </a:ext>
            </a:extLst>
          </p:cNvPr>
          <p:cNvSpPr/>
          <p:nvPr/>
        </p:nvSpPr>
        <p:spPr>
          <a:xfrm>
            <a:off x="3058477" y="2132856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3E24B36-DA60-994A-B5B3-D05B0CE75D72}"/>
              </a:ext>
            </a:extLst>
          </p:cNvPr>
          <p:cNvSpPr/>
          <p:nvPr/>
        </p:nvSpPr>
        <p:spPr>
          <a:xfrm>
            <a:off x="3058477" y="314096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0C2C0A7-CBE2-CA41-B65F-19FA1877EA0E}"/>
              </a:ext>
            </a:extLst>
          </p:cNvPr>
          <p:cNvSpPr/>
          <p:nvPr/>
        </p:nvSpPr>
        <p:spPr>
          <a:xfrm>
            <a:off x="3058477" y="4221088"/>
            <a:ext cx="936104" cy="576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245D4A2-A776-C141-9FA5-D2A9719C4658}"/>
              </a:ext>
            </a:extLst>
          </p:cNvPr>
          <p:cNvSpPr txBox="1"/>
          <p:nvPr/>
        </p:nvSpPr>
        <p:spPr>
          <a:xfrm>
            <a:off x="3058477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EB24AE1-B21A-404B-BF2C-78CA2800C4B9}"/>
              </a:ext>
            </a:extLst>
          </p:cNvPr>
          <p:cNvSpPr/>
          <p:nvPr/>
        </p:nvSpPr>
        <p:spPr>
          <a:xfrm>
            <a:off x="4282613" y="2132856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7B2DAFF-7D2F-F148-BC3B-8BE6A5DFBCF7}"/>
              </a:ext>
            </a:extLst>
          </p:cNvPr>
          <p:cNvSpPr/>
          <p:nvPr/>
        </p:nvSpPr>
        <p:spPr>
          <a:xfrm>
            <a:off x="4282613" y="3140968"/>
            <a:ext cx="2520280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84AC461-9794-F04A-9387-0D28527FB0D2}"/>
              </a:ext>
            </a:extLst>
          </p:cNvPr>
          <p:cNvSpPr/>
          <p:nvPr/>
        </p:nvSpPr>
        <p:spPr>
          <a:xfrm>
            <a:off x="5038697" y="4221088"/>
            <a:ext cx="936104" cy="576064"/>
          </a:xfrm>
          <a:prstGeom prst="rect">
            <a:avLst/>
          </a:prstGeom>
          <a:noFill/>
          <a:ln w="38100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11893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A9A1FF-5EED-1742-A59D-8417AFB93002}"/>
              </a:ext>
            </a:extLst>
          </p:cNvPr>
          <p:cNvSpPr txBox="1"/>
          <p:nvPr/>
        </p:nvSpPr>
        <p:spPr>
          <a:xfrm>
            <a:off x="5004048" y="422108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/>
              <a:t>反応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8B3444F-F5C6-BE4B-807D-05F07185F8EA}"/>
              </a:ext>
            </a:extLst>
          </p:cNvPr>
          <p:cNvCxnSpPr/>
          <p:nvPr/>
        </p:nvCxnSpPr>
        <p:spPr>
          <a:xfrm flipV="1">
            <a:off x="3561179" y="3789040"/>
            <a:ext cx="1354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842962A-4A63-B041-92B4-EFDE4575B533}"/>
              </a:ext>
            </a:extLst>
          </p:cNvPr>
          <p:cNvCxnSpPr/>
          <p:nvPr/>
        </p:nvCxnSpPr>
        <p:spPr>
          <a:xfrm flipV="1">
            <a:off x="5506749" y="3789040"/>
            <a:ext cx="1354" cy="432048"/>
          </a:xfrm>
          <a:prstGeom prst="straightConnector1">
            <a:avLst/>
          </a:prstGeom>
          <a:ln>
            <a:solidFill>
              <a:srgbClr val="011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A2A2136C-6985-5443-A59F-3BB1ACB44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4437112"/>
            <a:ext cx="1870279" cy="159908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A3F43C9-B4AE-D441-8BAE-95961246C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5517232"/>
            <a:ext cx="1883286" cy="1224136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3E0EA8E-97BF-6F42-97B7-5B3D59F938B1}"/>
              </a:ext>
            </a:extLst>
          </p:cNvPr>
          <p:cNvSpPr txBox="1"/>
          <p:nvPr/>
        </p:nvSpPr>
        <p:spPr>
          <a:xfrm>
            <a:off x="827584" y="501317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011893"/>
                </a:solidFill>
              </a:rPr>
              <a:t>チューリング・パターン</a:t>
            </a:r>
            <a:endParaRPr kumimoji="1" lang="ja-JP" altLang="en-US" sz="24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E03CE7-C2B9-134B-89FE-0B0EE103C5FC}"/>
              </a:ext>
            </a:extLst>
          </p:cNvPr>
          <p:cNvSpPr txBox="1"/>
          <p:nvPr/>
        </p:nvSpPr>
        <p:spPr>
          <a:xfrm>
            <a:off x="251520" y="566124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反応と拡散がおりなす不思議な模様</a:t>
            </a:r>
          </a:p>
        </p:txBody>
      </p:sp>
    </p:spTree>
    <p:extLst>
      <p:ext uri="{BB962C8B-B14F-4D97-AF65-F5344CB8AC3E}">
        <p14:creationId xmlns:p14="http://schemas.microsoft.com/office/powerpoint/2010/main" val="4156604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DD34A8-DD40-6E4B-BDA8-4E053C3BD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シミュレーションとは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FC659C0-7021-D541-9991-9A282F4C62E8}"/>
              </a:ext>
            </a:extLst>
          </p:cNvPr>
          <p:cNvSpPr txBox="1"/>
          <p:nvPr/>
        </p:nvSpPr>
        <p:spPr>
          <a:xfrm>
            <a:off x="1493520" y="215392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ある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  <a:r>
              <a:rPr lang="ja-JP" altLang="en-US" sz="3600"/>
              <a:t>に従う系の</a:t>
            </a:r>
            <a:r>
              <a:rPr lang="ja-JP" altLang="en-US" sz="3600">
                <a:solidFill>
                  <a:srgbClr val="011893"/>
                </a:solidFill>
              </a:rPr>
              <a:t>振舞</a:t>
            </a:r>
            <a:r>
              <a:rPr lang="ja-JP" altLang="en-US" sz="3600"/>
              <a:t>を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5DAAC0-A219-424C-9EC3-9E8323F2C8FE}"/>
              </a:ext>
            </a:extLst>
          </p:cNvPr>
          <p:cNvSpPr txBox="1"/>
          <p:nvPr/>
        </p:nvSpPr>
        <p:spPr>
          <a:xfrm>
            <a:off x="2416849" y="296805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再現・予想</a:t>
            </a:r>
            <a:r>
              <a:rPr kumimoji="1" lang="ja-JP" altLang="en-US" sz="3600"/>
              <a:t>すること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D52A43-F0FB-1940-9477-AAF378B88E80}"/>
              </a:ext>
            </a:extLst>
          </p:cNvPr>
          <p:cNvSpPr txBox="1"/>
          <p:nvPr/>
        </p:nvSpPr>
        <p:spPr>
          <a:xfrm>
            <a:off x="711200" y="5145291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それをコンピュータ上でやるのがコンピュータシミュレーション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3291616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0EBC32-45A2-6042-97C9-C6E7124CA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いろいろなシミュレーション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28B6F4-65B6-E842-8B6F-BAEDD988C423}"/>
              </a:ext>
            </a:extLst>
          </p:cNvPr>
          <p:cNvSpPr txBox="1"/>
          <p:nvPr/>
        </p:nvSpPr>
        <p:spPr>
          <a:xfrm>
            <a:off x="223520" y="112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訓練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A34A3A-62E4-5340-9F37-C2BEED34926F}"/>
              </a:ext>
            </a:extLst>
          </p:cNvPr>
          <p:cNvSpPr txBox="1"/>
          <p:nvPr/>
        </p:nvSpPr>
        <p:spPr>
          <a:xfrm>
            <a:off x="1818640" y="185928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フライトシミュレータ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ドライブシミュレータ</a:t>
            </a:r>
            <a:endParaRPr kumimoji="1"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C63E29-069D-6F49-B3D7-D5469E5F79D2}"/>
              </a:ext>
            </a:extLst>
          </p:cNvPr>
          <p:cNvSpPr txBox="1"/>
          <p:nvPr/>
        </p:nvSpPr>
        <p:spPr>
          <a:xfrm>
            <a:off x="223520" y="306832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娯楽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BA20DC-3DF9-724B-8E30-42C90F1472C3}"/>
              </a:ext>
            </a:extLst>
          </p:cNvPr>
          <p:cNvSpPr txBox="1"/>
          <p:nvPr/>
        </p:nvSpPr>
        <p:spPr>
          <a:xfrm>
            <a:off x="1899920" y="3820160"/>
            <a:ext cx="4782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シミュレーションゲーム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戦略、経営等</a:t>
            </a:r>
            <a:r>
              <a:rPr kumimoji="1" lang="en-US" altLang="ja-JP" sz="20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ロールプレイングゲーム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13376B-2B79-7D40-A72A-84D5D0C0BDBB}"/>
              </a:ext>
            </a:extLst>
          </p:cNvPr>
          <p:cNvSpPr txBox="1"/>
          <p:nvPr/>
        </p:nvSpPr>
        <p:spPr>
          <a:xfrm>
            <a:off x="233680" y="493776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solidFill>
                  <a:srgbClr val="011893"/>
                </a:solidFill>
              </a:rPr>
              <a:t>予測</a:t>
            </a:r>
            <a:r>
              <a:rPr kumimoji="1" lang="ja-JP" altLang="en-US" sz="3600"/>
              <a:t>のためのシミュレーション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4AE09B6-8D0C-3449-AE4D-9097875BD0F8}"/>
              </a:ext>
            </a:extLst>
          </p:cNvPr>
          <p:cNvSpPr txBox="1"/>
          <p:nvPr/>
        </p:nvSpPr>
        <p:spPr>
          <a:xfrm>
            <a:off x="1981200" y="5791200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天気予報・</a:t>
            </a:r>
            <a:r>
              <a:rPr kumimoji="1"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自動車の設計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・創薬</a:t>
            </a:r>
            <a:endParaRPr kumimoji="1" lang="en-US" altLang="ja-JP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6538591-8C84-D64D-81FC-98C36363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3709924"/>
            <a:ext cx="1026160" cy="8722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892D997-9D16-334A-8A5A-07F6E041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5742940"/>
            <a:ext cx="1003300" cy="1003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E935D8D-E9E1-6D4E-A1B6-7DA585BB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742440"/>
            <a:ext cx="1270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06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BA1BA0-B701-C34F-93F8-8449D95AAD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物理と支配方程式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6BE8CD-71C4-1B46-95E5-D1B4277E9812}"/>
              </a:ext>
            </a:extLst>
          </p:cNvPr>
          <p:cNvSpPr txBox="1"/>
          <p:nvPr/>
        </p:nvSpPr>
        <p:spPr>
          <a:xfrm>
            <a:off x="629920" y="15240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物理とは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550E4EF-2031-F546-B777-51B740915B06}"/>
              </a:ext>
            </a:extLst>
          </p:cNvPr>
          <p:cNvSpPr txBox="1"/>
          <p:nvPr/>
        </p:nvSpPr>
        <p:spPr>
          <a:xfrm>
            <a:off x="1168400" y="233680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我々が住むこの世界を</a:t>
            </a:r>
            <a:r>
              <a:rPr lang="ja-JP" altLang="en-US" sz="2800">
                <a:solidFill>
                  <a:srgbClr val="011893"/>
                </a:solidFill>
              </a:rPr>
              <a:t>理解・記述</a:t>
            </a:r>
            <a:r>
              <a:rPr lang="ja-JP" altLang="en-US" sz="2800"/>
              <a:t>する学問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671BAC-53B2-EE4A-B86D-427364236CC5}"/>
              </a:ext>
            </a:extLst>
          </p:cNvPr>
          <p:cNvSpPr txBox="1"/>
          <p:nvPr/>
        </p:nvSpPr>
        <p:spPr>
          <a:xfrm>
            <a:off x="592945" y="349087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この世界の</a:t>
            </a:r>
            <a:r>
              <a:rPr kumimoji="1" lang="ja-JP" altLang="en-US" sz="3600">
                <a:solidFill>
                  <a:srgbClr val="011893"/>
                </a:solidFill>
              </a:rPr>
              <a:t>ルール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0F1D2F-1C94-3F48-9274-2CD4317D95E4}"/>
              </a:ext>
            </a:extLst>
          </p:cNvPr>
          <p:cNvSpPr txBox="1"/>
          <p:nvPr/>
        </p:nvSpPr>
        <p:spPr>
          <a:xfrm>
            <a:off x="1182225" y="4323996"/>
            <a:ext cx="72512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この世界は</a:t>
            </a:r>
            <a:r>
              <a:rPr kumimoji="1" lang="ja-JP" altLang="en-US" sz="2800" dirty="0">
                <a:solidFill>
                  <a:srgbClr val="FF0000"/>
                </a:solidFill>
              </a:rPr>
              <a:t>微分方程式</a:t>
            </a:r>
            <a:r>
              <a:rPr kumimoji="1" lang="ja-JP" altLang="en-US" sz="2800" dirty="0"/>
              <a:t>で記述されて</a:t>
            </a:r>
            <a:r>
              <a:rPr kumimoji="1" lang="ja-JP" altLang="en-US" sz="2800" dirty="0" smtClean="0"/>
              <a:t>いる</a:t>
            </a:r>
            <a:endParaRPr kumimoji="1" lang="en-US" altLang="ja-JP" sz="2800" dirty="0" smtClean="0"/>
          </a:p>
          <a:p>
            <a:r>
              <a:rPr lang="ja-JP" altLang="en-US" sz="2800" dirty="0"/>
              <a:t>これを</a:t>
            </a:r>
            <a:r>
              <a:rPr lang="ja-JP" altLang="en-US" sz="2800" dirty="0">
                <a:solidFill>
                  <a:srgbClr val="011893"/>
                </a:solidFill>
              </a:rPr>
              <a:t>支配方程式</a:t>
            </a:r>
            <a:r>
              <a:rPr lang="en-US" altLang="ja-JP" sz="2800" dirty="0"/>
              <a:t>(Governing Equation)</a:t>
            </a:r>
            <a:r>
              <a:rPr lang="ja-JP" altLang="en-US" sz="2800" dirty="0"/>
              <a:t>と</a:t>
            </a:r>
            <a:r>
              <a:rPr lang="ja-JP" altLang="en-US" sz="2800" dirty="0" smtClean="0"/>
              <a:t>呼ぶ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61914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D66811-2107-C143-B120-D2942370A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支配方程式の例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A547A2A-19BC-DA48-AA71-63BFBCD4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23DA81-3071-9B43-AC0F-4F48A9CD2EB6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018E0E-4EDF-1249-8610-4149DD6A0F30}"/>
              </a:ext>
            </a:extLst>
          </p:cNvPr>
          <p:cNvSpPr txBox="1"/>
          <p:nvPr/>
        </p:nvSpPr>
        <p:spPr>
          <a:xfrm>
            <a:off x="396240" y="3393440"/>
            <a:ext cx="830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物質やエネルギーなどが広がって</a:t>
            </a:r>
            <a:r>
              <a:rPr lang="en-US" altLang="ja-JP" sz="2000"/>
              <a:t>(</a:t>
            </a:r>
            <a:r>
              <a:rPr lang="ja-JP" altLang="en-US" sz="2000"/>
              <a:t>拡散して</a:t>
            </a:r>
            <a:r>
              <a:rPr lang="en-US" altLang="ja-JP" sz="2000"/>
              <a:t>)</a:t>
            </a:r>
            <a:r>
              <a:rPr lang="ja-JP" altLang="en-US" sz="2000"/>
              <a:t>いく様子を表現する方程式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273266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3348360" y="1625600"/>
            <a:ext cx="863600" cy="1361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1696720" y="32207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温度の時間変化を表す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648E89-E5EF-F64B-A7A4-21EEE6E2B65B}"/>
              </a:ext>
            </a:extLst>
          </p:cNvPr>
          <p:cNvSpPr txBox="1"/>
          <p:nvPr/>
        </p:nvSpPr>
        <p:spPr>
          <a:xfrm>
            <a:off x="1696720" y="401828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ある点での温度が上がるか下がるか？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8B9D3B-B924-7040-9EB8-C6115A20B673}"/>
              </a:ext>
            </a:extLst>
          </p:cNvPr>
          <p:cNvSpPr txBox="1"/>
          <p:nvPr/>
        </p:nvSpPr>
        <p:spPr>
          <a:xfrm>
            <a:off x="1696720" y="481584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あがるならどれくらい上がるか？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792547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2207E1-924D-784A-8A25-E9B561724B3F}"/>
              </a:ext>
            </a:extLst>
          </p:cNvPr>
          <p:cNvSpPr txBox="1"/>
          <p:nvPr/>
        </p:nvSpPr>
        <p:spPr>
          <a:xfrm>
            <a:off x="3707904" y="306896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ある地点での</a:t>
            </a:r>
            <a:r>
              <a:rPr kumimoji="1" lang="ja-JP" altLang="en-US" sz="2400">
                <a:solidFill>
                  <a:srgbClr val="011893"/>
                </a:solidFill>
              </a:rPr>
              <a:t>二階微分</a:t>
            </a:r>
            <a:r>
              <a:rPr kumimoji="1" lang="ja-JP" altLang="en-US" sz="2400"/>
              <a:t>の値</a:t>
            </a:r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95EFF7F2-191A-B143-860B-DC9CEDF004C0}"/>
              </a:ext>
            </a:extLst>
          </p:cNvPr>
          <p:cNvSpPr/>
          <p:nvPr/>
        </p:nvSpPr>
        <p:spPr>
          <a:xfrm>
            <a:off x="1475656" y="4365104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/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B04EE7A-8B8C-854A-AC66-1C188A0B1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45024"/>
                <a:ext cx="2304256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/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187EEC7-639B-F748-BE73-8851F4C9E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89240"/>
                <a:ext cx="2304256" cy="988156"/>
              </a:xfrm>
              <a:prstGeom prst="rect">
                <a:avLst/>
              </a:prstGeom>
              <a:blipFill>
                <a:blip r:embed="rId4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71F5245A-283B-164D-A3F8-9A0D12FBC191}"/>
              </a:ext>
            </a:extLst>
          </p:cNvPr>
          <p:cNvSpPr/>
          <p:nvPr/>
        </p:nvSpPr>
        <p:spPr>
          <a:xfrm rot="10800000">
            <a:off x="5508104" y="4509120"/>
            <a:ext cx="1505664" cy="931206"/>
          </a:xfrm>
          <a:custGeom>
            <a:avLst/>
            <a:gdLst>
              <a:gd name="connsiteX0" fmla="*/ 0 w 1696720"/>
              <a:gd name="connsiteY0" fmla="*/ 0 h 1828838"/>
              <a:gd name="connsiteX1" fmla="*/ 772160 w 1696720"/>
              <a:gd name="connsiteY1" fmla="*/ 1828800 h 1828838"/>
              <a:gd name="connsiteX2" fmla="*/ 1696720 w 1696720"/>
              <a:gd name="connsiteY2" fmla="*/ 40640 h 182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720" h="1828838">
                <a:moveTo>
                  <a:pt x="0" y="0"/>
                </a:moveTo>
                <a:cubicBezTo>
                  <a:pt x="244686" y="911013"/>
                  <a:pt x="489373" y="1822027"/>
                  <a:pt x="772160" y="1828800"/>
                </a:cubicBezTo>
                <a:cubicBezTo>
                  <a:pt x="1054947" y="1835573"/>
                  <a:pt x="1375833" y="938106"/>
                  <a:pt x="1696720" y="406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/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ja-JP" sz="32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b="0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A172EAA-4E9D-D042-8C0F-0BFAF781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589240"/>
                <a:ext cx="2304256" cy="988156"/>
              </a:xfrm>
              <a:prstGeom prst="rect">
                <a:avLst/>
              </a:prstGeom>
              <a:blipFill>
                <a:blip r:embed="rId5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A37BAF-1750-BF4F-A2DE-5BDEB0632F56}"/>
              </a:ext>
            </a:extLst>
          </p:cNvPr>
          <p:cNvCxnSpPr>
            <a:cxnSpLocks/>
          </p:cNvCxnSpPr>
          <p:nvPr/>
        </p:nvCxnSpPr>
        <p:spPr>
          <a:xfrm flipV="1">
            <a:off x="2123728" y="4149080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A7A6F6A-37F2-DA40-9239-3B7419548A83}"/>
              </a:ext>
            </a:extLst>
          </p:cNvPr>
          <p:cNvCxnSpPr/>
          <p:nvPr/>
        </p:nvCxnSpPr>
        <p:spPr>
          <a:xfrm>
            <a:off x="1259632" y="5373216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72B03D-D41F-F944-97D8-632290555177}"/>
              </a:ext>
            </a:extLst>
          </p:cNvPr>
          <p:cNvSpPr txBox="1"/>
          <p:nvPr/>
        </p:nvSpPr>
        <p:spPr>
          <a:xfrm>
            <a:off x="233975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下に凸なら正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/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2F3058AF-BE66-A64F-91D4-046F762B1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157192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/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4B14149-0186-2549-ADB1-0F88CA88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573016"/>
                <a:ext cx="2304256" cy="369332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149EC4E-A6AA-FB49-B3A0-2F117195F943}"/>
              </a:ext>
            </a:extLst>
          </p:cNvPr>
          <p:cNvCxnSpPr>
            <a:cxnSpLocks/>
          </p:cNvCxnSpPr>
          <p:nvPr/>
        </p:nvCxnSpPr>
        <p:spPr>
          <a:xfrm flipV="1">
            <a:off x="6228184" y="4077072"/>
            <a:ext cx="0" cy="1368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C4B38DC-3EC1-AC4A-8D7F-6EEC4B374AB6}"/>
              </a:ext>
            </a:extLst>
          </p:cNvPr>
          <p:cNvCxnSpPr/>
          <p:nvPr/>
        </p:nvCxnSpPr>
        <p:spPr>
          <a:xfrm>
            <a:off x="5364088" y="5301208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/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46A09C2C-D5B2-C94A-8F19-0A4762A64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5085184"/>
                <a:ext cx="3792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4B512F5-50BF-EA40-8896-C0D6167381F7}"/>
              </a:ext>
            </a:extLst>
          </p:cNvPr>
          <p:cNvSpPr txBox="1"/>
          <p:nvPr/>
        </p:nvSpPr>
        <p:spPr>
          <a:xfrm>
            <a:off x="7020272" y="59492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上に凸なら負</a:t>
            </a:r>
          </a:p>
        </p:txBody>
      </p:sp>
    </p:spTree>
    <p:extLst>
      <p:ext uri="{BB962C8B-B14F-4D97-AF65-F5344CB8AC3E}">
        <p14:creationId xmlns:p14="http://schemas.microsoft.com/office/powerpoint/2010/main" val="2124246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57C031D-86B6-974D-8DBD-FA039FC051E3}"/>
              </a:ext>
            </a:extLst>
          </p:cNvPr>
          <p:cNvCxnSpPr>
            <a:cxnSpLocks/>
          </p:cNvCxnSpPr>
          <p:nvPr/>
        </p:nvCxnSpPr>
        <p:spPr>
          <a:xfrm>
            <a:off x="5648960" y="4826000"/>
            <a:ext cx="210312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91C99AF-3ED4-994C-A278-A71F0E92F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支配方程式の例</a:t>
            </a:r>
          </a:p>
          <a:p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/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ja-JP" sz="4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sz="4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400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4ACA26D-E878-BB49-B2E5-DCB27225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1584960"/>
                <a:ext cx="3750714" cy="1235275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989AEF-D20A-6C44-98C5-44DD6B575564}"/>
              </a:ext>
            </a:extLst>
          </p:cNvPr>
          <p:cNvSpPr txBox="1"/>
          <p:nvPr/>
        </p:nvSpPr>
        <p:spPr>
          <a:xfrm>
            <a:off x="619760" y="194056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拡散方程式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CBB4FB-54E9-934E-8375-94EB8D5844EE}"/>
              </a:ext>
            </a:extLst>
          </p:cNvPr>
          <p:cNvSpPr/>
          <p:nvPr/>
        </p:nvSpPr>
        <p:spPr>
          <a:xfrm>
            <a:off x="4716016" y="1556792"/>
            <a:ext cx="15121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96EC2E-DE5A-AD44-BB56-81D46AA1A28D}"/>
              </a:ext>
            </a:extLst>
          </p:cNvPr>
          <p:cNvSpPr txBox="1"/>
          <p:nvPr/>
        </p:nvSpPr>
        <p:spPr>
          <a:xfrm>
            <a:off x="3200400" y="311912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まわりの平均との差を表す</a:t>
            </a:r>
            <a:endParaRPr kumimoji="1" lang="ja-JP" altLang="en-US" sz="28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DD1456B-7C1A-714F-A45C-0AC7B995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4531360"/>
            <a:ext cx="1183680" cy="161798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4F5F777-118F-3E40-B0EC-162D3923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" y="4104506"/>
            <a:ext cx="1485312" cy="20346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16AA85D-42AB-7946-8F45-6DD2D0CBB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4700270"/>
            <a:ext cx="1133687" cy="1438910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04845B9-E8D6-764E-ADF9-BC15E7189C63}"/>
              </a:ext>
            </a:extLst>
          </p:cNvPr>
          <p:cNvCxnSpPr/>
          <p:nvPr/>
        </p:nvCxnSpPr>
        <p:spPr>
          <a:xfrm>
            <a:off x="985520" y="4114800"/>
            <a:ext cx="2062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AD9ADE0-0582-0E45-815E-8960DFB370E4}"/>
              </a:ext>
            </a:extLst>
          </p:cNvPr>
          <p:cNvCxnSpPr>
            <a:cxnSpLocks/>
          </p:cNvCxnSpPr>
          <p:nvPr/>
        </p:nvCxnSpPr>
        <p:spPr>
          <a:xfrm>
            <a:off x="1706880" y="4561840"/>
            <a:ext cx="1341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9F7FC8C-D382-2C4E-8BF8-0B36CC119B71}"/>
              </a:ext>
            </a:extLst>
          </p:cNvPr>
          <p:cNvCxnSpPr>
            <a:cxnSpLocks/>
          </p:cNvCxnSpPr>
          <p:nvPr/>
        </p:nvCxnSpPr>
        <p:spPr>
          <a:xfrm>
            <a:off x="1452880" y="4348480"/>
            <a:ext cx="1625600" cy="0"/>
          </a:xfrm>
          <a:prstGeom prst="line">
            <a:avLst/>
          </a:prstGeom>
          <a:ln w="28575">
            <a:solidFill>
              <a:srgbClr val="011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A79C24-DDB7-334A-AF65-34AD802C0EC3}"/>
              </a:ext>
            </a:extLst>
          </p:cNvPr>
          <p:cNvSpPr txBox="1"/>
          <p:nvPr/>
        </p:nvSpPr>
        <p:spPr>
          <a:xfrm>
            <a:off x="99568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自分は平均より低い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AD369BE-D4A7-D04E-996A-4BB82840C906}"/>
              </a:ext>
            </a:extLst>
          </p:cNvPr>
          <p:cNvSpPr txBox="1"/>
          <p:nvPr/>
        </p:nvSpPr>
        <p:spPr>
          <a:xfrm>
            <a:off x="3068320" y="41757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4862884-8F01-E540-84B5-871240208D46}"/>
              </a:ext>
            </a:extLst>
          </p:cNvPr>
          <p:cNvCxnSpPr/>
          <p:nvPr/>
        </p:nvCxnSpPr>
        <p:spPr>
          <a:xfrm>
            <a:off x="2001520" y="4338320"/>
            <a:ext cx="0" cy="44704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682BE083-7887-D641-BA27-CF20D2D6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20" y="4751070"/>
            <a:ext cx="1133687" cy="143891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0110847-BBE7-9142-A48D-6398B400C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620" y="4750972"/>
            <a:ext cx="1160780" cy="147329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A3DAED6-7B60-8743-A3EF-4E69853B4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179" y="4206240"/>
            <a:ext cx="1442567" cy="19761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912F46B-45B8-B84F-A5A7-65B6F691B710}"/>
              </a:ext>
            </a:extLst>
          </p:cNvPr>
          <p:cNvSpPr txBox="1"/>
          <p:nvPr/>
        </p:nvSpPr>
        <p:spPr>
          <a:xfrm>
            <a:off x="7721600" y="4663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11893"/>
                </a:solidFill>
              </a:rPr>
              <a:t>平均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68515A29-5DE3-E640-9695-EE0FDA0B2F84}"/>
              </a:ext>
            </a:extLst>
          </p:cNvPr>
          <p:cNvCxnSpPr>
            <a:cxnSpLocks/>
          </p:cNvCxnSpPr>
          <p:nvPr/>
        </p:nvCxnSpPr>
        <p:spPr>
          <a:xfrm>
            <a:off x="6380480" y="4236720"/>
            <a:ext cx="1249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94A894C4-B604-4249-81FB-356BCAFE3E24}"/>
              </a:ext>
            </a:extLst>
          </p:cNvPr>
          <p:cNvCxnSpPr>
            <a:cxnSpLocks/>
          </p:cNvCxnSpPr>
          <p:nvPr/>
        </p:nvCxnSpPr>
        <p:spPr>
          <a:xfrm flipV="1">
            <a:off x="7030720" y="4267200"/>
            <a:ext cx="0" cy="57912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66331FA-5701-544E-8B66-E028550E632C}"/>
              </a:ext>
            </a:extLst>
          </p:cNvPr>
          <p:cNvSpPr txBox="1"/>
          <p:nvPr/>
        </p:nvSpPr>
        <p:spPr>
          <a:xfrm>
            <a:off x="5547360" y="62585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自分は平均より高い</a:t>
            </a:r>
          </a:p>
        </p:txBody>
      </p:sp>
    </p:spTree>
    <p:extLst>
      <p:ext uri="{BB962C8B-B14F-4D97-AF65-F5344CB8AC3E}">
        <p14:creationId xmlns:p14="http://schemas.microsoft.com/office/powerpoint/2010/main" val="345452019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7231</TotalTime>
  <Words>694</Words>
  <Application>Microsoft Office PowerPoint</Application>
  <PresentationFormat>画面に合わせる (4:3)</PresentationFormat>
  <Paragraphs>153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9" baseType="lpstr">
      <vt:lpstr>HGｺﾞｼｯｸE</vt:lpstr>
      <vt:lpstr>游ゴシック</vt:lpstr>
      <vt:lpstr>Arial</vt:lpstr>
      <vt:lpstr>Cambria Math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1396</cp:revision>
  <dcterms:created xsi:type="dcterms:W3CDTF">2019-01-02T05:23:01Z</dcterms:created>
  <dcterms:modified xsi:type="dcterms:W3CDTF">2019-12-31T15:32:29Z</dcterms:modified>
</cp:coreProperties>
</file>